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5"/>
  </p:notesMasterIdLst>
  <p:handoutMasterIdLst>
    <p:handoutMasterId r:id="rId16"/>
  </p:handoutMasterIdLst>
  <p:sldIdLst>
    <p:sldId id="272" r:id="rId2"/>
    <p:sldId id="278" r:id="rId3"/>
    <p:sldId id="279" r:id="rId4"/>
    <p:sldId id="280" r:id="rId5"/>
    <p:sldId id="281" r:id="rId6"/>
    <p:sldId id="289" r:id="rId7"/>
    <p:sldId id="282" r:id="rId8"/>
    <p:sldId id="283" r:id="rId9"/>
    <p:sldId id="288" r:id="rId10"/>
    <p:sldId id="285" r:id="rId11"/>
    <p:sldId id="286" r:id="rId12"/>
    <p:sldId id="287" r:id="rId13"/>
    <p:sldId id="268" r:id="rId14"/>
  </p:sldIdLst>
  <p:sldSz cx="9144000" cy="6858000" type="screen4x3"/>
  <p:notesSz cx="6797675" cy="9926638"/>
  <p:defaultTextStyle>
    <a:defPPr>
      <a:defRPr lang="de-DE"/>
    </a:defPPr>
    <a:lvl1pPr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1pPr>
    <a:lvl2pPr marL="457200"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2pPr>
    <a:lvl3pPr marL="914400"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3pPr>
    <a:lvl4pPr marL="1371600"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4pPr>
    <a:lvl5pPr marL="1828800" algn="l" defTabSz="457200" rtl="0" fontAlgn="base">
      <a:spcBef>
        <a:spcPct val="0"/>
      </a:spcBef>
      <a:spcAft>
        <a:spcPct val="0"/>
      </a:spcAft>
      <a:defRPr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kern="1200">
        <a:solidFill>
          <a:schemeClr val="tx1"/>
        </a:solidFill>
        <a:latin typeface="Arial"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773">
          <p15:clr>
            <a:srgbClr val="A4A3A4"/>
          </p15:clr>
        </p15:guide>
        <p15:guide id="2" orient="horz" pos="3743">
          <p15:clr>
            <a:srgbClr val="A4A3A4"/>
          </p15:clr>
        </p15:guide>
        <p15:guide id="3" orient="horz" pos="2283">
          <p15:clr>
            <a:srgbClr val="A4A3A4"/>
          </p15:clr>
        </p15:guide>
        <p15:guide id="4" orient="horz" pos="4126">
          <p15:clr>
            <a:srgbClr val="A4A3A4"/>
          </p15:clr>
        </p15:guide>
        <p15:guide id="5" orient="horz" pos="270">
          <p15:clr>
            <a:srgbClr val="A4A3A4"/>
          </p15:clr>
        </p15:guide>
        <p15:guide id="6" orient="horz" pos="655">
          <p15:clr>
            <a:srgbClr val="A4A3A4"/>
          </p15:clr>
        </p15:guide>
        <p15:guide id="7" pos="5602">
          <p15:clr>
            <a:srgbClr val="A4A3A4"/>
          </p15:clr>
        </p15:guide>
        <p15:guide id="8" pos="2894">
          <p15:clr>
            <a:srgbClr val="A4A3A4"/>
          </p15:clr>
        </p15:guide>
        <p15:guide id="9" pos="1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1822"/>
    <a:srgbClr val="151D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1" autoAdjust="0"/>
    <p:restoredTop sz="94660"/>
  </p:normalViewPr>
  <p:slideViewPr>
    <p:cSldViewPr snapToGrid="0" snapToObjects="1">
      <p:cViewPr varScale="1">
        <p:scale>
          <a:sx n="90" d="100"/>
          <a:sy n="90" d="100"/>
        </p:scale>
        <p:origin x="1476" y="90"/>
      </p:cViewPr>
      <p:guideLst>
        <p:guide orient="horz" pos="773"/>
        <p:guide orient="horz" pos="3743"/>
        <p:guide orient="horz" pos="2283"/>
        <p:guide orient="horz" pos="4126"/>
        <p:guide orient="horz" pos="270"/>
        <p:guide orient="horz" pos="655"/>
        <p:guide pos="5602"/>
        <p:guide pos="2894"/>
        <p:guide pos="15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BBCDAA7D-367A-114B-8F62-75D5B7CD1AFC}" type="datetimeFigureOut">
              <a:rPr lang="de-DE"/>
              <a:pPr>
                <a:defRPr/>
              </a:pPr>
              <a:t>06.09.2018</a:t>
            </a:fld>
            <a:endParaRPr lang="de-DE"/>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47FC85AA-10AA-7340-A757-1FDF097271EA}" type="slidenum">
              <a:rPr lang="de-DE"/>
              <a:pPr>
                <a:defRPr/>
              </a:pPr>
              <a:t>‹Nr.›</a:t>
            </a:fld>
            <a:endParaRPr lang="de-DE"/>
          </a:p>
        </p:txBody>
      </p:sp>
    </p:spTree>
    <p:extLst>
      <p:ext uri="{BB962C8B-B14F-4D97-AF65-F5344CB8AC3E}">
        <p14:creationId xmlns:p14="http://schemas.microsoft.com/office/powerpoint/2010/main" val="35159525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4D7EBB1E-1CE0-E54A-8239-14E151793C21}" type="datetimeFigureOut">
              <a:rPr lang="de-DE"/>
              <a:pPr>
                <a:defRPr/>
              </a:pPr>
              <a:t>06.09.2018</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3D90FDE0-13BB-944B-AEC9-0F1C8A5FE954}" type="slidenum">
              <a:rPr lang="de-DE"/>
              <a:pPr>
                <a:defRPr/>
              </a:pPr>
              <a:t>‹Nr.›</a:t>
            </a:fld>
            <a:endParaRPr lang="de-DE"/>
          </a:p>
        </p:txBody>
      </p:sp>
    </p:spTree>
    <p:extLst>
      <p:ext uri="{BB962C8B-B14F-4D97-AF65-F5344CB8AC3E}">
        <p14:creationId xmlns:p14="http://schemas.microsoft.com/office/powerpoint/2010/main" val="417071595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räsentationsinhalt">
    <p:spTree>
      <p:nvGrpSpPr>
        <p:cNvPr id="1" name=""/>
        <p:cNvGrpSpPr/>
        <p:nvPr/>
      </p:nvGrpSpPr>
      <p:grpSpPr>
        <a:xfrm>
          <a:off x="0" y="0"/>
          <a:ext cx="0" cy="0"/>
          <a:chOff x="0" y="0"/>
          <a:chExt cx="0" cy="0"/>
        </a:xfrm>
      </p:grpSpPr>
      <p:pic>
        <p:nvPicPr>
          <p:cNvPr id="4" name="Bild 1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76988" y="4906963"/>
            <a:ext cx="2767012" cy="1304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Content Placeholder 2"/>
          <p:cNvSpPr>
            <a:spLocks noGrp="1"/>
          </p:cNvSpPr>
          <p:nvPr>
            <p:ph idx="1"/>
          </p:nvPr>
        </p:nvSpPr>
        <p:spPr>
          <a:xfrm>
            <a:off x="0" y="0"/>
            <a:ext cx="9143999" cy="3640372"/>
          </a:xfrm>
          <a:prstGeom prst="rect">
            <a:avLst/>
          </a:prstGeom>
        </p:spPr>
        <p:txBody>
          <a:bodyPr anchor="ctr"/>
          <a:lstStyle>
            <a:lvl1pPr algn="ctr">
              <a:defRPr sz="800"/>
            </a:lvl1pPr>
            <a:lvl5pPr>
              <a:defRPr/>
            </a:lvl5pPr>
          </a:lstStyle>
          <a:p>
            <a:pPr lvl="0"/>
            <a:r>
              <a:rPr lang="de-DE"/>
              <a:t>Textmasterformat bearbeiten</a:t>
            </a:r>
          </a:p>
        </p:txBody>
      </p:sp>
      <p:sp>
        <p:nvSpPr>
          <p:cNvPr id="5" name="Title 1"/>
          <p:cNvSpPr>
            <a:spLocks noGrp="1"/>
          </p:cNvSpPr>
          <p:nvPr>
            <p:ph type="title" hasCustomPrompt="1"/>
          </p:nvPr>
        </p:nvSpPr>
        <p:spPr>
          <a:xfrm>
            <a:off x="0" y="3655140"/>
            <a:ext cx="9144000" cy="2304000"/>
          </a:xfrm>
          <a:solidFill>
            <a:schemeClr val="accent1"/>
          </a:solidFill>
        </p:spPr>
        <p:txBody>
          <a:bodyPr/>
          <a:lstStyle>
            <a:lvl1pPr>
              <a:defRPr sz="3600"/>
            </a:lvl1pPr>
          </a:lstStyle>
          <a:p>
            <a:r>
              <a:rPr lang="de-DE" dirty="0"/>
              <a:t>MASTERTITELFORMAT BEARBEITEN</a:t>
            </a:r>
          </a:p>
        </p:txBody>
      </p:sp>
      <p:sp>
        <p:nvSpPr>
          <p:cNvPr id="6" name="Textfeld 5"/>
          <p:cNvSpPr txBox="1"/>
          <p:nvPr userDrawn="1"/>
        </p:nvSpPr>
        <p:spPr>
          <a:xfrm>
            <a:off x="1727826" y="4489544"/>
            <a:ext cx="184666" cy="369332"/>
          </a:xfrm>
          <a:prstGeom prst="rect">
            <a:avLst/>
          </a:prstGeom>
          <a:noFill/>
        </p:spPr>
        <p:txBody>
          <a:bodyPr wrap="none" rtlCol="0">
            <a:spAutoFit/>
          </a:bodyPr>
          <a:lstStyle/>
          <a:p>
            <a:endParaRPr lang="de-DE" dirty="0"/>
          </a:p>
        </p:txBody>
      </p:sp>
    </p:spTree>
    <p:extLst>
      <p:ext uri="{BB962C8B-B14F-4D97-AF65-F5344CB8AC3E}">
        <p14:creationId xmlns:p14="http://schemas.microsoft.com/office/powerpoint/2010/main" val="2178662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 mit Beschriftu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1"/>
            <a:ext cx="9142413" cy="5939996"/>
          </a:xfrm>
          <a:prstGeom prst="rect">
            <a:avLst/>
          </a:prstGeom>
          <a:solidFill>
            <a:srgbClr val="156566"/>
          </a:solidFill>
        </p:spPr>
        <p:txBody>
          <a:bodyPr rtlCol="0" anchor="ctr">
            <a:no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14" name="Text Placeholder 2"/>
          <p:cNvSpPr>
            <a:spLocks noGrp="1"/>
          </p:cNvSpPr>
          <p:nvPr>
            <p:ph type="body" idx="10"/>
          </p:nvPr>
        </p:nvSpPr>
        <p:spPr>
          <a:xfrm>
            <a:off x="264632" y="798771"/>
            <a:ext cx="8640000" cy="238725"/>
          </a:xfrm>
          <a:prstGeom prst="rect">
            <a:avLst/>
          </a:prstGeom>
          <a:effectLst>
            <a:outerShdw blurRad="50800" dist="38100" dir="2700000" algn="tl" rotWithShape="0">
              <a:prstClr val="black">
                <a:alpha val="40000"/>
              </a:prstClr>
            </a:outerShdw>
          </a:effectLst>
        </p:spPr>
        <p:txBody>
          <a:bodyPr lIns="0" tIns="0" rIns="0" bIns="0" rtlCol="0">
            <a:noAutofit/>
          </a:bodyPr>
          <a:lstStyle>
            <a:lvl1pPr marL="0" indent="0" algn="l">
              <a:spcBef>
                <a:spcPts val="0"/>
              </a:spcBef>
              <a:buNone/>
              <a:defRPr sz="1800" kern="1200">
                <a:solidFill>
                  <a:schemeClr val="bg1"/>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18"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FFFFFF"/>
                </a:solidFill>
                <a:effectLst>
                  <a:outerShdw blurRad="50800" dist="38100" dir="2700000" algn="tl" rotWithShape="0">
                    <a:prstClr val="black">
                      <a:alpha val="40000"/>
                    </a:prstClr>
                  </a:outerShdw>
                </a:effectLst>
                <a:latin typeface="+mj-lt"/>
                <a:ea typeface="+mj-ea"/>
                <a:cs typeface="+mj-cs"/>
              </a:defRPr>
            </a:lvl1pPr>
          </a:lstStyle>
          <a:p>
            <a:r>
              <a:rPr lang="de-DE" dirty="0"/>
              <a:t>MASTERTITELFORMAT BEARBEITEN</a:t>
            </a:r>
          </a:p>
        </p:txBody>
      </p:sp>
      <p:sp>
        <p:nvSpPr>
          <p:cNvPr id="5" name="Foliennummernplatzhalter 5"/>
          <p:cNvSpPr>
            <a:spLocks noGrp="1"/>
          </p:cNvSpPr>
          <p:nvPr>
            <p:ph type="sldNum" sz="quarter" idx="11"/>
          </p:nvPr>
        </p:nvSpPr>
        <p:spPr/>
        <p:txBody>
          <a:bodyPr/>
          <a:lstStyle>
            <a:lvl1pPr>
              <a:defRPr/>
            </a:lvl1pPr>
          </a:lstStyle>
          <a:p>
            <a:pPr>
              <a:defRPr/>
            </a:pPr>
            <a:fld id="{396F18A2-E596-A743-A351-DA2FED7EEC35}" type="slidenum">
              <a:rPr lang="de-DE"/>
              <a:pPr>
                <a:defRPr/>
              </a:pPr>
              <a:t>‹Nr.›</a:t>
            </a:fld>
            <a:endParaRPr lang="de-DE"/>
          </a:p>
        </p:txBody>
      </p:sp>
      <p:sp>
        <p:nvSpPr>
          <p:cNvPr id="6" name="Datumsplatzhalter 13"/>
          <p:cNvSpPr>
            <a:spLocks noGrp="1"/>
          </p:cNvSpPr>
          <p:nvPr>
            <p:ph type="dt" sz="half" idx="12"/>
          </p:nvPr>
        </p:nvSpPr>
        <p:spPr/>
        <p:txBody>
          <a:bodyPr/>
          <a:lstStyle>
            <a:lvl1pPr>
              <a:defRPr/>
            </a:lvl1pPr>
          </a:lstStyle>
          <a:p>
            <a:pPr>
              <a:defRPr/>
            </a:pPr>
            <a:r>
              <a:rPr lang="de-DE"/>
              <a:t>Stand 09.02.2018</a:t>
            </a:r>
          </a:p>
        </p:txBody>
      </p:sp>
      <p:sp>
        <p:nvSpPr>
          <p:cNvPr id="7" name="Fußzeilenplatzhalter 14"/>
          <p:cNvSpPr>
            <a:spLocks noGrp="1"/>
          </p:cNvSpPr>
          <p:nvPr>
            <p:ph type="ftr" sz="quarter" idx="13"/>
          </p:nvPr>
        </p:nvSpPr>
        <p:spPr/>
        <p:txBody>
          <a:bodyPr/>
          <a:lstStyle>
            <a:lvl1pPr>
              <a:defRPr/>
            </a:lvl1pPr>
          </a:lstStyle>
          <a:p>
            <a:pPr>
              <a:defRPr/>
            </a:pPr>
            <a:r>
              <a:rPr lang="fr-FR"/>
              <a:t> Schlichtungsstelle Bergschaden  NRW </a:t>
            </a:r>
            <a:endParaRPr lang="de-DE" dirty="0"/>
          </a:p>
        </p:txBody>
      </p:sp>
    </p:spTree>
    <p:extLst>
      <p:ext uri="{BB962C8B-B14F-4D97-AF65-F5344CB8AC3E}">
        <p14:creationId xmlns:p14="http://schemas.microsoft.com/office/powerpoint/2010/main" val="3543927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alt, Bild und Beschriftung">
    <p:spTree>
      <p:nvGrpSpPr>
        <p:cNvPr id="1" name=""/>
        <p:cNvGrpSpPr/>
        <p:nvPr/>
      </p:nvGrpSpPr>
      <p:grpSpPr>
        <a:xfrm>
          <a:off x="0" y="0"/>
          <a:ext cx="0" cy="0"/>
          <a:chOff x="0" y="0"/>
          <a:chExt cx="0" cy="0"/>
        </a:xfrm>
      </p:grpSpPr>
      <p:sp>
        <p:nvSpPr>
          <p:cNvPr id="14" name="Picture Placeholder 13"/>
          <p:cNvSpPr>
            <a:spLocks noGrp="1"/>
          </p:cNvSpPr>
          <p:nvPr>
            <p:ph type="pic" sz="quarter" idx="13"/>
          </p:nvPr>
        </p:nvSpPr>
        <p:spPr>
          <a:xfrm>
            <a:off x="254628" y="441196"/>
            <a:ext cx="2743200" cy="5288966"/>
          </a:xfrm>
          <a:prstGeom prst="rect">
            <a:avLst/>
          </a:prstGeom>
          <a:solidFill>
            <a:srgbClr val="156566"/>
          </a:solidFill>
        </p:spPr>
        <p:txBody>
          <a:bodyPr rtlCol="0" anchor="ctr">
            <a:noAutofit/>
          </a:bodyPr>
          <a:lstStyle>
            <a:lvl1pPr algn="ctr">
              <a:buNone/>
              <a:defRPr sz="800"/>
            </a:lvl1pPr>
          </a:lstStyle>
          <a:p>
            <a:pPr lvl="0"/>
            <a:r>
              <a:rPr lang="de-DE" noProof="0"/>
              <a:t>Bild durch Klicken auf Symbol hinzufügen</a:t>
            </a:r>
            <a:endParaRPr noProof="0" dirty="0"/>
          </a:p>
        </p:txBody>
      </p:sp>
      <p:sp>
        <p:nvSpPr>
          <p:cNvPr id="19" name="Title 1"/>
          <p:cNvSpPr>
            <a:spLocks noGrp="1"/>
          </p:cNvSpPr>
          <p:nvPr>
            <p:ph type="title" hasCustomPrompt="1"/>
          </p:nvPr>
        </p:nvSpPr>
        <p:spPr>
          <a:xfrm>
            <a:off x="265068" y="441075"/>
            <a:ext cx="2710608" cy="1588573"/>
          </a:xfrm>
          <a:noFill/>
        </p:spPr>
        <p:txBody>
          <a:bodyPr lIns="0" tIns="0" rIns="0" bIns="0"/>
          <a:lstStyle>
            <a:lvl1pPr algn="l" defTabSz="914400" rtl="0" eaLnBrk="1" latinLnBrk="0" hangingPunct="1">
              <a:spcBef>
                <a:spcPct val="0"/>
              </a:spcBef>
              <a:buNone/>
              <a:defRPr sz="2400" b="1" i="0" kern="1200" cap="none" baseline="0">
                <a:solidFill>
                  <a:schemeClr val="bg1"/>
                </a:solidFill>
                <a:latin typeface="+mj-lt"/>
                <a:ea typeface="+mj-ea"/>
                <a:cs typeface="+mj-cs"/>
              </a:defRPr>
            </a:lvl1pPr>
          </a:lstStyle>
          <a:p>
            <a:r>
              <a:rPr lang="de-DE" dirty="0"/>
              <a:t>MASTERTITEL-FORMAT BEARBEITEN</a:t>
            </a:r>
            <a:endParaRPr dirty="0"/>
          </a:p>
        </p:txBody>
      </p:sp>
      <p:sp>
        <p:nvSpPr>
          <p:cNvPr id="20" name="Text Placeholder 2"/>
          <p:cNvSpPr>
            <a:spLocks noGrp="1"/>
          </p:cNvSpPr>
          <p:nvPr>
            <p:ph type="body" idx="17"/>
          </p:nvPr>
        </p:nvSpPr>
        <p:spPr>
          <a:xfrm>
            <a:off x="278087" y="1686173"/>
            <a:ext cx="2697853" cy="1012806"/>
          </a:xfrm>
          <a:prstGeom prst="rect">
            <a:avLst/>
          </a:prstGeom>
        </p:spPr>
        <p:txBody>
          <a:bodyPr lIns="0" tIns="0" rIns="0" bIns="0" rtlCol="0">
            <a:noAutofit/>
          </a:bodyPr>
          <a:lstStyle>
            <a:lvl1pPr marL="0" indent="0" algn="l">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15" name="Textplatzhalter 14"/>
          <p:cNvSpPr>
            <a:spLocks noGrp="1"/>
          </p:cNvSpPr>
          <p:nvPr>
            <p:ph type="body" sz="quarter" idx="18"/>
          </p:nvPr>
        </p:nvSpPr>
        <p:spPr>
          <a:xfrm>
            <a:off x="3386138" y="441326"/>
            <a:ext cx="5507037" cy="5288836"/>
          </a:xfrm>
          <a:prstGeom prst="rect">
            <a:avLst/>
          </a:prstGeom>
        </p:spPr>
        <p:txBody>
          <a:bodyPr lIns="0" tIns="0" rIns="0" bIns="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Foliennummernplatzhalter 5"/>
          <p:cNvSpPr>
            <a:spLocks noGrp="1"/>
          </p:cNvSpPr>
          <p:nvPr>
            <p:ph type="sldNum" sz="quarter" idx="19"/>
          </p:nvPr>
        </p:nvSpPr>
        <p:spPr/>
        <p:txBody>
          <a:bodyPr/>
          <a:lstStyle>
            <a:lvl1pPr>
              <a:defRPr/>
            </a:lvl1pPr>
          </a:lstStyle>
          <a:p>
            <a:pPr>
              <a:defRPr/>
            </a:pPr>
            <a:fld id="{BEE026BD-08FD-7649-AABC-4CB3D06D60E6}" type="slidenum">
              <a:rPr lang="de-DE"/>
              <a:pPr>
                <a:defRPr/>
              </a:pPr>
              <a:t>‹Nr.›</a:t>
            </a:fld>
            <a:endParaRPr lang="de-DE"/>
          </a:p>
        </p:txBody>
      </p:sp>
      <p:sp>
        <p:nvSpPr>
          <p:cNvPr id="7" name="Datumsplatzhalter 13"/>
          <p:cNvSpPr>
            <a:spLocks noGrp="1"/>
          </p:cNvSpPr>
          <p:nvPr>
            <p:ph type="dt" sz="half" idx="20"/>
          </p:nvPr>
        </p:nvSpPr>
        <p:spPr/>
        <p:txBody>
          <a:bodyPr/>
          <a:lstStyle>
            <a:lvl1pPr>
              <a:defRPr/>
            </a:lvl1pPr>
          </a:lstStyle>
          <a:p>
            <a:pPr>
              <a:defRPr/>
            </a:pPr>
            <a:r>
              <a:rPr lang="de-DE"/>
              <a:t>Stand 09.02.2018</a:t>
            </a:r>
          </a:p>
        </p:txBody>
      </p:sp>
      <p:sp>
        <p:nvSpPr>
          <p:cNvPr id="8" name="Fußzeilenplatzhalter 14"/>
          <p:cNvSpPr>
            <a:spLocks noGrp="1"/>
          </p:cNvSpPr>
          <p:nvPr>
            <p:ph type="ftr" sz="quarter" idx="21"/>
          </p:nvPr>
        </p:nvSpPr>
        <p:spPr/>
        <p:txBody>
          <a:bodyPr/>
          <a:lstStyle>
            <a:lvl1pPr>
              <a:defRPr/>
            </a:lvl1pPr>
          </a:lstStyle>
          <a:p>
            <a:pPr>
              <a:defRPr/>
            </a:pPr>
            <a:r>
              <a:rPr lang="fr-FR"/>
              <a:t> Schlichtungsstelle Bergschaden  NRW </a:t>
            </a:r>
            <a:endParaRPr lang="de-DE" dirty="0"/>
          </a:p>
        </p:txBody>
      </p:sp>
    </p:spTree>
    <p:extLst>
      <p:ext uri="{BB962C8B-B14F-4D97-AF65-F5344CB8AC3E}">
        <p14:creationId xmlns:p14="http://schemas.microsoft.com/office/powerpoint/2010/main" val="2070274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Bilder mit Beschriftu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21013" y="442431"/>
            <a:ext cx="5872161" cy="3589339"/>
          </a:xfrm>
          <a:prstGeom prst="rect">
            <a:avLst/>
          </a:prstGeom>
        </p:spPr>
        <p:txBody>
          <a:bodyPr rtlCol="0" anchor="ctr">
            <a:norm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13" name="Picture Placeholder 2"/>
          <p:cNvSpPr>
            <a:spLocks noGrp="1"/>
          </p:cNvSpPr>
          <p:nvPr>
            <p:ph type="pic" idx="13"/>
          </p:nvPr>
        </p:nvSpPr>
        <p:spPr>
          <a:xfrm>
            <a:off x="269396" y="442432"/>
            <a:ext cx="2736850" cy="2907792"/>
          </a:xfrm>
          <a:prstGeom prst="rect">
            <a:avLst/>
          </a:prstGeom>
        </p:spPr>
        <p:txBody>
          <a:bodyPr rtlCol="0" anchor="ctr">
            <a:norm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a:p>
        </p:txBody>
      </p:sp>
      <p:sp>
        <p:nvSpPr>
          <p:cNvPr id="14" name="Picture Placeholder 2"/>
          <p:cNvSpPr>
            <a:spLocks noGrp="1"/>
          </p:cNvSpPr>
          <p:nvPr>
            <p:ph type="pic" idx="14"/>
          </p:nvPr>
        </p:nvSpPr>
        <p:spPr>
          <a:xfrm>
            <a:off x="269396" y="3350225"/>
            <a:ext cx="2736850" cy="2424156"/>
          </a:xfrm>
          <a:prstGeom prst="rect">
            <a:avLst/>
          </a:prstGeom>
        </p:spPr>
        <p:txBody>
          <a:bodyPr rtlCol="0" anchor="ctr">
            <a:norm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20" name="Title 1"/>
          <p:cNvSpPr>
            <a:spLocks noGrp="1"/>
          </p:cNvSpPr>
          <p:nvPr>
            <p:ph type="title" hasCustomPrompt="1"/>
          </p:nvPr>
        </p:nvSpPr>
        <p:spPr>
          <a:xfrm>
            <a:off x="3117885" y="4462686"/>
            <a:ext cx="5777285"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21" name="Text Placeholder 2"/>
          <p:cNvSpPr>
            <a:spLocks noGrp="1"/>
          </p:cNvSpPr>
          <p:nvPr>
            <p:ph type="body" idx="18"/>
          </p:nvPr>
        </p:nvSpPr>
        <p:spPr>
          <a:xfrm>
            <a:off x="3136563" y="4926207"/>
            <a:ext cx="5750098"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7" name="Foliennummernplatzhalter 5"/>
          <p:cNvSpPr>
            <a:spLocks noGrp="1"/>
          </p:cNvSpPr>
          <p:nvPr>
            <p:ph type="sldNum" sz="quarter" idx="19"/>
          </p:nvPr>
        </p:nvSpPr>
        <p:spPr/>
        <p:txBody>
          <a:bodyPr/>
          <a:lstStyle>
            <a:lvl1pPr>
              <a:defRPr/>
            </a:lvl1pPr>
          </a:lstStyle>
          <a:p>
            <a:pPr>
              <a:defRPr/>
            </a:pPr>
            <a:fld id="{C26DE9FD-47DB-5D49-ABEA-EF9B91C432BB}" type="slidenum">
              <a:rPr lang="de-DE"/>
              <a:pPr>
                <a:defRPr/>
              </a:pPr>
              <a:t>‹Nr.›</a:t>
            </a:fld>
            <a:endParaRPr lang="de-DE"/>
          </a:p>
        </p:txBody>
      </p:sp>
      <p:sp>
        <p:nvSpPr>
          <p:cNvPr id="8" name="Datumsplatzhalter 13"/>
          <p:cNvSpPr>
            <a:spLocks noGrp="1"/>
          </p:cNvSpPr>
          <p:nvPr>
            <p:ph type="dt" sz="half" idx="20"/>
          </p:nvPr>
        </p:nvSpPr>
        <p:spPr/>
        <p:txBody>
          <a:bodyPr/>
          <a:lstStyle>
            <a:lvl1pPr>
              <a:defRPr/>
            </a:lvl1pPr>
          </a:lstStyle>
          <a:p>
            <a:pPr>
              <a:defRPr/>
            </a:pPr>
            <a:r>
              <a:rPr lang="de-DE"/>
              <a:t>Stand 09.02.2018</a:t>
            </a:r>
          </a:p>
        </p:txBody>
      </p:sp>
      <p:sp>
        <p:nvSpPr>
          <p:cNvPr id="9" name="Fußzeilenplatzhalter 14"/>
          <p:cNvSpPr>
            <a:spLocks noGrp="1"/>
          </p:cNvSpPr>
          <p:nvPr>
            <p:ph type="ftr" sz="quarter" idx="21"/>
          </p:nvPr>
        </p:nvSpPr>
        <p:spPr/>
        <p:txBody>
          <a:bodyPr/>
          <a:lstStyle>
            <a:lvl1pPr>
              <a:defRPr/>
            </a:lvl1pPr>
          </a:lstStyle>
          <a:p>
            <a:pPr>
              <a:defRPr/>
            </a:pPr>
            <a:r>
              <a:rPr lang="fr-FR"/>
              <a:t> Schlichtungsstelle Bergschaden  NRW </a:t>
            </a:r>
            <a:endParaRPr lang="de-DE" dirty="0"/>
          </a:p>
        </p:txBody>
      </p:sp>
    </p:spTree>
    <p:extLst>
      <p:ext uri="{BB962C8B-B14F-4D97-AF65-F5344CB8AC3E}">
        <p14:creationId xmlns:p14="http://schemas.microsoft.com/office/powerpoint/2010/main" val="617021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ild mit Beschriftung">
    <p:spTree>
      <p:nvGrpSpPr>
        <p:cNvPr id="1" name=""/>
        <p:cNvGrpSpPr/>
        <p:nvPr/>
      </p:nvGrpSpPr>
      <p:grpSpPr>
        <a:xfrm>
          <a:off x="0" y="0"/>
          <a:ext cx="0" cy="0"/>
          <a:chOff x="0" y="0"/>
          <a:chExt cx="0" cy="0"/>
        </a:xfrm>
      </p:grpSpPr>
      <p:sp>
        <p:nvSpPr>
          <p:cNvPr id="8" name="Picture Placeholder 2"/>
          <p:cNvSpPr>
            <a:spLocks noGrp="1"/>
          </p:cNvSpPr>
          <p:nvPr>
            <p:ph type="pic" idx="1"/>
          </p:nvPr>
        </p:nvSpPr>
        <p:spPr>
          <a:xfrm>
            <a:off x="0" y="1"/>
            <a:ext cx="9142413" cy="5939996"/>
          </a:xfrm>
          <a:prstGeom prst="rect">
            <a:avLst/>
          </a:prstGeom>
          <a:solidFill>
            <a:srgbClr val="156566"/>
          </a:solidFill>
        </p:spPr>
        <p:txBody>
          <a:bodyPr rtlCol="0" anchor="ctr">
            <a:no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4" name="Title 1"/>
          <p:cNvSpPr txBox="1">
            <a:spLocks/>
          </p:cNvSpPr>
          <p:nvPr userDrawn="1"/>
        </p:nvSpPr>
        <p:spPr>
          <a:xfrm>
            <a:off x="260349" y="3258017"/>
            <a:ext cx="8632825" cy="374650"/>
          </a:xfrm>
          <a:prstGeom prst="rect">
            <a:avLst/>
          </a:prstGeom>
          <a:noFill/>
          <a:effectLst>
            <a:outerShdw blurRad="50800" dist="38100" dir="2700000" algn="tl" rotWithShape="0">
              <a:prstClr val="black">
                <a:alpha val="40000"/>
              </a:prstClr>
            </a:outerShdw>
          </a:effectLst>
        </p:spPr>
        <p:txBody>
          <a:bodyPr lIns="0" tIns="0" rIns="0" bIns="0"/>
          <a:lstStyle>
            <a:lvl1pPr algn="l" defTabSz="914400" rtl="0" eaLnBrk="1" latinLnBrk="0" hangingPunct="1">
              <a:spcBef>
                <a:spcPct val="0"/>
              </a:spcBef>
              <a:buNone/>
              <a:defRPr sz="2800" b="0" i="0" kern="1200" cap="none" baseline="0">
                <a:solidFill>
                  <a:srgbClr val="404040"/>
                </a:solidFill>
                <a:latin typeface="+mj-lt"/>
                <a:ea typeface="+mj-ea"/>
                <a:cs typeface="+mj-cs"/>
              </a:defRPr>
            </a:lvl1pPr>
          </a:lstStyle>
          <a:p>
            <a:pPr algn="ctr" fontAlgn="auto">
              <a:spcAft>
                <a:spcPts val="0"/>
              </a:spcAft>
              <a:defRPr/>
            </a:pPr>
            <a:r>
              <a:rPr lang="de-DE" dirty="0">
                <a:solidFill>
                  <a:schemeClr val="bg1"/>
                </a:solidFill>
              </a:rPr>
              <a:t>VIELEN DANK FÜR IHRE AUFMERKSAMKEIT</a:t>
            </a:r>
          </a:p>
        </p:txBody>
      </p:sp>
      <p:sp>
        <p:nvSpPr>
          <p:cNvPr id="5" name="Datumsplatzhalter 14"/>
          <p:cNvSpPr>
            <a:spLocks noGrp="1"/>
          </p:cNvSpPr>
          <p:nvPr>
            <p:ph type="dt" sz="half" idx="10"/>
          </p:nvPr>
        </p:nvSpPr>
        <p:spPr/>
        <p:txBody>
          <a:bodyPr/>
          <a:lstStyle>
            <a:lvl1pPr>
              <a:defRPr/>
            </a:lvl1pPr>
          </a:lstStyle>
          <a:p>
            <a:pPr>
              <a:defRPr/>
            </a:pPr>
            <a:r>
              <a:rPr lang="de-DE"/>
              <a:t>Stand 09.02.2018</a:t>
            </a:r>
          </a:p>
        </p:txBody>
      </p:sp>
      <p:sp>
        <p:nvSpPr>
          <p:cNvPr id="6" name="Fußzeilenplatzhalter 15"/>
          <p:cNvSpPr>
            <a:spLocks noGrp="1"/>
          </p:cNvSpPr>
          <p:nvPr>
            <p:ph type="ftr" sz="quarter" idx="11"/>
          </p:nvPr>
        </p:nvSpPr>
        <p:spPr/>
        <p:txBody>
          <a:bodyPr/>
          <a:lstStyle>
            <a:lvl1pPr>
              <a:defRPr/>
            </a:lvl1pPr>
          </a:lstStyle>
          <a:p>
            <a:pPr>
              <a:defRPr/>
            </a:pPr>
            <a:r>
              <a:rPr lang="fr-FR"/>
              <a:t> Schlichtungsstelle Bergschaden  NRW </a:t>
            </a:r>
            <a:endParaRPr lang="de-DE"/>
          </a:p>
        </p:txBody>
      </p:sp>
      <p:sp>
        <p:nvSpPr>
          <p:cNvPr id="7" name="Foliennummernplatzhalter 16"/>
          <p:cNvSpPr>
            <a:spLocks noGrp="1"/>
          </p:cNvSpPr>
          <p:nvPr>
            <p:ph type="sldNum" sz="quarter" idx="12"/>
          </p:nvPr>
        </p:nvSpPr>
        <p:spPr/>
        <p:txBody>
          <a:bodyPr/>
          <a:lstStyle>
            <a:lvl1pPr>
              <a:defRPr/>
            </a:lvl1pPr>
          </a:lstStyle>
          <a:p>
            <a:pPr>
              <a:defRPr/>
            </a:pPr>
            <a:fld id="{722BCE83-580D-CB48-89AF-B108EE5F5807}" type="slidenum">
              <a:rPr lang="de-DE"/>
              <a:pPr>
                <a:defRPr/>
              </a:pPr>
              <a:t>‹Nr.›</a:t>
            </a:fld>
            <a:endParaRPr lang="de-DE"/>
          </a:p>
        </p:txBody>
      </p:sp>
    </p:spTree>
    <p:extLst>
      <p:ext uri="{BB962C8B-B14F-4D97-AF65-F5344CB8AC3E}">
        <p14:creationId xmlns:p14="http://schemas.microsoft.com/office/powerpoint/2010/main" val="3103206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6" name="Rechteck 72"/>
          <p:cNvSpPr/>
          <p:nvPr userDrawn="1"/>
        </p:nvSpPr>
        <p:spPr bwMode="gray">
          <a:xfrm>
            <a:off x="252412" y="1631157"/>
            <a:ext cx="8639175" cy="41435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defRPr/>
            </a:pPr>
            <a:br>
              <a:rPr lang="en-US">
                <a:solidFill>
                  <a:srgbClr val="FE8000"/>
                </a:solidFill>
              </a:rPr>
            </a:br>
            <a:r>
              <a:rPr lang="en-US">
                <a:solidFill>
                  <a:srgbClr val="FE8000"/>
                </a:solidFill>
              </a:rPr>
              <a:t>Please restrict your content to this area</a:t>
            </a:r>
          </a:p>
        </p:txBody>
      </p:sp>
      <p:cxnSp>
        <p:nvCxnSpPr>
          <p:cNvPr id="7" name="Gerade Verbindung 84"/>
          <p:cNvCxnSpPr/>
          <p:nvPr userDrawn="1"/>
        </p:nvCxnSpPr>
        <p:spPr bwMode="gray">
          <a:xfrm rot="5400000">
            <a:off x="4664075" y="-3040062"/>
            <a:ext cx="0" cy="932815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8" name="Gerade Verbindung 85"/>
          <p:cNvCxnSpPr/>
          <p:nvPr userDrawn="1"/>
        </p:nvCxnSpPr>
        <p:spPr bwMode="gray">
          <a:xfrm rot="5400000">
            <a:off x="4664075" y="-4235450"/>
            <a:ext cx="0" cy="932815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9" name="Gerade Verbindung 86"/>
          <p:cNvCxnSpPr/>
          <p:nvPr userDrawn="1"/>
        </p:nvCxnSpPr>
        <p:spPr bwMode="gray">
          <a:xfrm rot="5400000">
            <a:off x="4664075" y="-1015433"/>
            <a:ext cx="0" cy="932815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0" name="Gerade Verbindung 87"/>
          <p:cNvCxnSpPr/>
          <p:nvPr userDrawn="1"/>
        </p:nvCxnSpPr>
        <p:spPr bwMode="gray">
          <a:xfrm rot="5400000">
            <a:off x="4664075" y="1282522"/>
            <a:ext cx="0" cy="932815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1" name="Gerade Verbindung 90"/>
          <p:cNvCxnSpPr/>
          <p:nvPr userDrawn="1"/>
        </p:nvCxnSpPr>
        <p:spPr bwMode="gray">
          <a:xfrm>
            <a:off x="252413"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2" name="Gerade Verbindung 91"/>
          <p:cNvCxnSpPr/>
          <p:nvPr userDrawn="1"/>
        </p:nvCxnSpPr>
        <p:spPr bwMode="gray">
          <a:xfrm>
            <a:off x="2284413"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3" name="Gerade Verbindung 92"/>
          <p:cNvCxnSpPr/>
          <p:nvPr userDrawn="1"/>
        </p:nvCxnSpPr>
        <p:spPr bwMode="gray">
          <a:xfrm>
            <a:off x="4138613"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4" name="Gerade Verbindung 93"/>
          <p:cNvCxnSpPr/>
          <p:nvPr userDrawn="1"/>
        </p:nvCxnSpPr>
        <p:spPr bwMode="gray">
          <a:xfrm>
            <a:off x="4572000"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5" name="Gerade Verbindung 95"/>
          <p:cNvCxnSpPr/>
          <p:nvPr userDrawn="1"/>
        </p:nvCxnSpPr>
        <p:spPr bwMode="gray">
          <a:xfrm>
            <a:off x="6858000"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6" name="Gerade Verbindung 96"/>
          <p:cNvCxnSpPr/>
          <p:nvPr userDrawn="1"/>
        </p:nvCxnSpPr>
        <p:spPr bwMode="gray">
          <a:xfrm>
            <a:off x="7521575"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7" name="Gerade Verbindung 97"/>
          <p:cNvCxnSpPr/>
          <p:nvPr userDrawn="1"/>
        </p:nvCxnSpPr>
        <p:spPr bwMode="gray">
          <a:xfrm>
            <a:off x="8891588"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18" name="Gerade Verbindung 31"/>
          <p:cNvCxnSpPr/>
          <p:nvPr userDrawn="1"/>
        </p:nvCxnSpPr>
        <p:spPr bwMode="gray">
          <a:xfrm>
            <a:off x="5003800" y="23044"/>
            <a:ext cx="0" cy="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sp>
        <p:nvSpPr>
          <p:cNvPr id="19" name="Titel 1"/>
          <p:cNvSpPr txBox="1">
            <a:spLocks/>
          </p:cNvSpPr>
          <p:nvPr userDrawn="1"/>
        </p:nvSpPr>
        <p:spPr bwMode="gray">
          <a:xfrm>
            <a:off x="252413" y="428625"/>
            <a:ext cx="7273925" cy="575615"/>
          </a:xfrm>
          <a:prstGeom prst="rect">
            <a:avLst/>
          </a:prstGeom>
        </p:spPr>
        <p:txBody>
          <a:bodyPr lIns="0" tIns="0" rIns="0" bIns="0" anchor="b"/>
          <a:lstStyle>
            <a:lvl1pPr algn="l" defTabSz="914400" rtl="0" eaLnBrk="1" latinLnBrk="0" hangingPunct="1">
              <a:spcBef>
                <a:spcPct val="0"/>
              </a:spcBef>
              <a:buNone/>
              <a:defRPr sz="3200" kern="1200">
                <a:solidFill>
                  <a:srgbClr val="FE8000"/>
                </a:solidFill>
                <a:latin typeface="+mj-lt"/>
                <a:ea typeface="+mj-ea"/>
                <a:cs typeface="+mj-cs"/>
              </a:defRPr>
            </a:lvl1pPr>
          </a:lstStyle>
          <a:p>
            <a:pPr>
              <a:defRPr/>
            </a:pPr>
            <a:r>
              <a:rPr lang="en-US" dirty="0"/>
              <a:t>Content area and guides</a:t>
            </a:r>
          </a:p>
        </p:txBody>
      </p:sp>
      <p:cxnSp>
        <p:nvCxnSpPr>
          <p:cNvPr id="20" name="Gerade Verbindung 93"/>
          <p:cNvCxnSpPr/>
          <p:nvPr userDrawn="1"/>
        </p:nvCxnSpPr>
        <p:spPr bwMode="gray">
          <a:xfrm>
            <a:off x="5008563" y="-161925"/>
            <a:ext cx="0" cy="7019925"/>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2209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äsentations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3999" cy="3640372"/>
          </a:xfrm>
          <a:prstGeom prst="rect">
            <a:avLst/>
          </a:prstGeom>
        </p:spPr>
        <p:txBody>
          <a:bodyPr anchor="ctr"/>
          <a:lstStyle>
            <a:lvl1pPr algn="ctr">
              <a:defRPr sz="800"/>
            </a:lvl1pPr>
            <a:lvl5pPr>
              <a:defRPr/>
            </a:lvl5pPr>
          </a:lstStyle>
          <a:p>
            <a:pPr lvl="0"/>
            <a:r>
              <a:rPr lang="de-DE"/>
              <a:t>Textmasterformat bearbeiten</a:t>
            </a:r>
          </a:p>
        </p:txBody>
      </p:sp>
      <p:sp>
        <p:nvSpPr>
          <p:cNvPr id="6" name="Textfeld 5"/>
          <p:cNvSpPr txBox="1"/>
          <p:nvPr userDrawn="1"/>
        </p:nvSpPr>
        <p:spPr>
          <a:xfrm>
            <a:off x="1727826" y="4489544"/>
            <a:ext cx="184666" cy="369332"/>
          </a:xfrm>
          <a:prstGeom prst="rect">
            <a:avLst/>
          </a:prstGeom>
          <a:noFill/>
        </p:spPr>
        <p:txBody>
          <a:bodyPr wrap="none" rtlCol="0">
            <a:spAutoFit/>
          </a:bodyPr>
          <a:lstStyle/>
          <a:p>
            <a:endParaRPr lang="de-DE" dirty="0"/>
          </a:p>
        </p:txBody>
      </p:sp>
      <p:sp>
        <p:nvSpPr>
          <p:cNvPr id="8" name="Title 1"/>
          <p:cNvSpPr>
            <a:spLocks noGrp="1"/>
          </p:cNvSpPr>
          <p:nvPr>
            <p:ph type="ctrTitle" hasCustomPrompt="1"/>
          </p:nvPr>
        </p:nvSpPr>
        <p:spPr>
          <a:xfrm>
            <a:off x="261467" y="4094275"/>
            <a:ext cx="8631708" cy="565987"/>
          </a:xfrm>
          <a:prstGeom prst="rect">
            <a:avLst/>
          </a:prstGeom>
          <a:noFill/>
        </p:spPr>
        <p:txBody>
          <a:bodyPr lIns="0" tIns="0" rIns="0" bIns="0" anchor="b"/>
          <a:lstStyle>
            <a:lvl1pPr marL="0" algn="l" defTabSz="914400" rtl="0" eaLnBrk="1" latinLnBrk="0" hangingPunct="1">
              <a:lnSpc>
                <a:spcPts val="4600"/>
              </a:lnSpc>
              <a:spcBef>
                <a:spcPct val="0"/>
              </a:spcBef>
              <a:buNone/>
              <a:defRPr sz="3600" kern="1200">
                <a:solidFill>
                  <a:schemeClr val="tx1"/>
                </a:solidFill>
                <a:latin typeface="+mj-lt"/>
                <a:ea typeface="+mj-ea"/>
                <a:cs typeface="+mj-cs"/>
              </a:defRPr>
            </a:lvl1pPr>
          </a:lstStyle>
          <a:p>
            <a:r>
              <a:rPr lang="de-DE" dirty="0"/>
              <a:t>MASTERTITELFORMAT ALTERNATIV</a:t>
            </a:r>
          </a:p>
        </p:txBody>
      </p:sp>
      <p:sp>
        <p:nvSpPr>
          <p:cNvPr id="10" name="Subtitle 2"/>
          <p:cNvSpPr>
            <a:spLocks noGrp="1"/>
          </p:cNvSpPr>
          <p:nvPr>
            <p:ph type="subTitle" idx="10"/>
          </p:nvPr>
        </p:nvSpPr>
        <p:spPr>
          <a:xfrm>
            <a:off x="261467" y="4655549"/>
            <a:ext cx="8631708" cy="484632"/>
          </a:xfrm>
          <a:prstGeom prst="rect">
            <a:avLst/>
          </a:prstGeom>
        </p:spPr>
        <p:txBody>
          <a:bodyPr lIns="0" tIns="0" rIns="0" bIns="0" rtlCol="0">
            <a:no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dirty="0"/>
          </a:p>
        </p:txBody>
      </p:sp>
    </p:spTree>
    <p:extLst>
      <p:ext uri="{BB962C8B-B14F-4D97-AF65-F5344CB8AC3E}">
        <p14:creationId xmlns:p14="http://schemas.microsoft.com/office/powerpoint/2010/main" val="319073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bschnittsüberschrif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61467" y="2614615"/>
            <a:ext cx="8631708" cy="565987"/>
          </a:xfrm>
          <a:noFill/>
        </p:spPr>
        <p:txBody>
          <a:bodyPr lIns="0" tIns="0" rIns="0" bIns="0" anchor="b"/>
          <a:lstStyle>
            <a:lvl1pPr marL="0" algn="l" defTabSz="914400" rtl="0" eaLnBrk="1" latinLnBrk="0" hangingPunct="1">
              <a:lnSpc>
                <a:spcPts val="4600"/>
              </a:lnSpc>
              <a:spcBef>
                <a:spcPct val="0"/>
              </a:spcBef>
              <a:buNone/>
              <a:defRPr sz="2800" kern="1200">
                <a:solidFill>
                  <a:schemeClr val="tx1"/>
                </a:solidFill>
                <a:latin typeface="+mj-lt"/>
                <a:ea typeface="+mj-ea"/>
                <a:cs typeface="+mj-cs"/>
              </a:defRPr>
            </a:lvl1pPr>
          </a:lstStyle>
          <a:p>
            <a:r>
              <a:rPr lang="de-DE" dirty="0"/>
              <a:t>ZWISCHENTITEL</a:t>
            </a:r>
          </a:p>
        </p:txBody>
      </p:sp>
      <p:sp>
        <p:nvSpPr>
          <p:cNvPr id="3" name="Subtitle 2"/>
          <p:cNvSpPr>
            <a:spLocks noGrp="1"/>
          </p:cNvSpPr>
          <p:nvPr>
            <p:ph type="subTitle" idx="1"/>
          </p:nvPr>
        </p:nvSpPr>
        <p:spPr>
          <a:xfrm>
            <a:off x="261467" y="3175889"/>
            <a:ext cx="8631708" cy="484632"/>
          </a:xfrm>
          <a:prstGeom prst="rect">
            <a:avLst/>
          </a:prstGeom>
        </p:spPr>
        <p:txBody>
          <a:bodyPr lIns="0" tIns="0" rIns="0" bIns="0" rtlCol="0">
            <a:no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dirty="0"/>
          </a:p>
        </p:txBody>
      </p:sp>
      <p:sp>
        <p:nvSpPr>
          <p:cNvPr id="8" name="Datumsplatzhalter 18"/>
          <p:cNvSpPr>
            <a:spLocks noGrp="1"/>
          </p:cNvSpPr>
          <p:nvPr>
            <p:ph type="dt" sz="half" idx="14"/>
          </p:nvPr>
        </p:nvSpPr>
        <p:spPr/>
        <p:txBody>
          <a:bodyPr/>
          <a:lstStyle>
            <a:lvl1pPr>
              <a:defRPr/>
            </a:lvl1pPr>
          </a:lstStyle>
          <a:p>
            <a:pPr>
              <a:defRPr/>
            </a:pPr>
            <a:r>
              <a:rPr lang="de-DE"/>
              <a:t>Stand 09.02.2018</a:t>
            </a:r>
          </a:p>
        </p:txBody>
      </p:sp>
      <p:sp>
        <p:nvSpPr>
          <p:cNvPr id="9" name="Fußzeilenplatzhalter 19"/>
          <p:cNvSpPr>
            <a:spLocks noGrp="1"/>
          </p:cNvSpPr>
          <p:nvPr>
            <p:ph type="ftr" sz="quarter" idx="15"/>
          </p:nvPr>
        </p:nvSpPr>
        <p:spPr/>
        <p:txBody>
          <a:bodyPr/>
          <a:lstStyle>
            <a:lvl1pPr>
              <a:defRPr/>
            </a:lvl1pPr>
          </a:lstStyle>
          <a:p>
            <a:pPr>
              <a:defRPr/>
            </a:pPr>
            <a:r>
              <a:rPr lang="fr-FR"/>
              <a:t> Schlichtungsstelle Bergschaden  NRW </a:t>
            </a:r>
            <a:endParaRPr lang="de-DE" dirty="0"/>
          </a:p>
        </p:txBody>
      </p:sp>
      <p:sp>
        <p:nvSpPr>
          <p:cNvPr id="10" name="Foliennummernplatzhalter 20"/>
          <p:cNvSpPr>
            <a:spLocks noGrp="1"/>
          </p:cNvSpPr>
          <p:nvPr>
            <p:ph type="sldNum" sz="quarter" idx="16"/>
          </p:nvPr>
        </p:nvSpPr>
        <p:spPr/>
        <p:txBody>
          <a:bodyPr/>
          <a:lstStyle>
            <a:lvl1pPr>
              <a:defRPr/>
            </a:lvl1pPr>
          </a:lstStyle>
          <a:p>
            <a:pPr>
              <a:defRPr/>
            </a:pPr>
            <a:fld id="{D4A23FD5-FFB6-5F4B-B85E-E76ADB930745}" type="slidenum">
              <a:rPr lang="de-DE"/>
              <a:pPr>
                <a:defRPr/>
              </a:pPr>
              <a:t>‹Nr.›</a:t>
            </a:fld>
            <a:endParaRPr lang="de-DE"/>
          </a:p>
        </p:txBody>
      </p:sp>
    </p:spTree>
    <p:extLst>
      <p:ext uri="{BB962C8B-B14F-4D97-AF65-F5344CB8AC3E}">
        <p14:creationId xmlns:p14="http://schemas.microsoft.com/office/powerpoint/2010/main" val="337667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11" name="Picture Placeholder 2"/>
          <p:cNvSpPr>
            <a:spLocks noGrp="1"/>
          </p:cNvSpPr>
          <p:nvPr>
            <p:ph type="pic" idx="17"/>
          </p:nvPr>
        </p:nvSpPr>
        <p:spPr>
          <a:xfrm>
            <a:off x="0" y="1"/>
            <a:ext cx="9142413" cy="5939996"/>
          </a:xfrm>
          <a:prstGeom prst="rect">
            <a:avLst/>
          </a:prstGeom>
          <a:solidFill>
            <a:srgbClr val="156566"/>
          </a:solidFill>
        </p:spPr>
        <p:txBody>
          <a:bodyPr rtlCol="0" anchor="ctr">
            <a:noAutofit/>
          </a:bodyPr>
          <a:lstStyle>
            <a:lvl1pPr marL="0" indent="0" algn="ctr">
              <a:buNone/>
              <a:defRPr sz="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noProof="0" dirty="0"/>
          </a:p>
        </p:txBody>
      </p:sp>
      <p:sp>
        <p:nvSpPr>
          <p:cNvPr id="2" name="Title 1"/>
          <p:cNvSpPr>
            <a:spLocks noGrp="1"/>
          </p:cNvSpPr>
          <p:nvPr>
            <p:ph type="ctrTitle" hasCustomPrompt="1"/>
          </p:nvPr>
        </p:nvSpPr>
        <p:spPr>
          <a:xfrm>
            <a:off x="261467" y="2202532"/>
            <a:ext cx="8631708" cy="565987"/>
          </a:xfrm>
          <a:noFill/>
        </p:spPr>
        <p:txBody>
          <a:bodyPr lIns="0" tIns="0" rIns="0" bIns="0" anchor="b"/>
          <a:lstStyle>
            <a:lvl1pPr marL="0" algn="l" defTabSz="914400" rtl="0" eaLnBrk="1" latinLnBrk="0" hangingPunct="1">
              <a:lnSpc>
                <a:spcPts val="4600"/>
              </a:lnSpc>
              <a:spcBef>
                <a:spcPct val="0"/>
              </a:spcBef>
              <a:buNone/>
              <a:defRPr sz="2800" kern="1200">
                <a:solidFill>
                  <a:srgbClr val="FFFFFF"/>
                </a:solidFill>
                <a:latin typeface="+mj-lt"/>
                <a:ea typeface="+mj-ea"/>
                <a:cs typeface="+mj-cs"/>
              </a:defRPr>
            </a:lvl1pPr>
          </a:lstStyle>
          <a:p>
            <a:r>
              <a:rPr lang="de-DE" dirty="0"/>
              <a:t>HERZLICH WILLKOMMEN</a:t>
            </a:r>
          </a:p>
        </p:txBody>
      </p:sp>
      <p:sp>
        <p:nvSpPr>
          <p:cNvPr id="3" name="Subtitle 2"/>
          <p:cNvSpPr>
            <a:spLocks noGrp="1"/>
          </p:cNvSpPr>
          <p:nvPr>
            <p:ph type="subTitle" idx="1" hasCustomPrompt="1"/>
          </p:nvPr>
        </p:nvSpPr>
        <p:spPr>
          <a:xfrm>
            <a:off x="261467" y="3137773"/>
            <a:ext cx="8631708" cy="484632"/>
          </a:xfrm>
          <a:prstGeom prst="rect">
            <a:avLst/>
          </a:prstGeom>
        </p:spPr>
        <p:txBody>
          <a:bodyPr lIns="0" tIns="0" rIns="0" bIns="0" rtlCol="0">
            <a:no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rgbClr val="FFFFFF"/>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Vortragstitel</a:t>
            </a:r>
            <a:br>
              <a:rPr lang="de-DE" dirty="0"/>
            </a:br>
            <a:r>
              <a:rPr lang="de-DE" dirty="0"/>
              <a:t>Referent</a:t>
            </a:r>
            <a:endParaRPr dirty="0"/>
          </a:p>
        </p:txBody>
      </p:sp>
      <p:sp>
        <p:nvSpPr>
          <p:cNvPr id="8" name="Datumsplatzhalter 18"/>
          <p:cNvSpPr>
            <a:spLocks noGrp="1"/>
          </p:cNvSpPr>
          <p:nvPr>
            <p:ph type="dt" sz="half" idx="14"/>
          </p:nvPr>
        </p:nvSpPr>
        <p:spPr/>
        <p:txBody>
          <a:bodyPr/>
          <a:lstStyle>
            <a:lvl1pPr>
              <a:defRPr/>
            </a:lvl1pPr>
          </a:lstStyle>
          <a:p>
            <a:pPr>
              <a:defRPr/>
            </a:pPr>
            <a:r>
              <a:rPr lang="de-DE"/>
              <a:t>Stand 09.02.2018</a:t>
            </a:r>
          </a:p>
        </p:txBody>
      </p:sp>
      <p:sp>
        <p:nvSpPr>
          <p:cNvPr id="9" name="Fußzeilenplatzhalter 19"/>
          <p:cNvSpPr>
            <a:spLocks noGrp="1"/>
          </p:cNvSpPr>
          <p:nvPr>
            <p:ph type="ftr" sz="quarter" idx="15"/>
          </p:nvPr>
        </p:nvSpPr>
        <p:spPr/>
        <p:txBody>
          <a:bodyPr/>
          <a:lstStyle>
            <a:lvl1pPr>
              <a:defRPr/>
            </a:lvl1pPr>
          </a:lstStyle>
          <a:p>
            <a:pPr>
              <a:defRPr/>
            </a:pPr>
            <a:r>
              <a:rPr lang="fr-FR"/>
              <a:t> Schlichtungsstelle Bergschaden  NRW </a:t>
            </a:r>
            <a:endParaRPr lang="de-DE" dirty="0"/>
          </a:p>
        </p:txBody>
      </p:sp>
      <p:sp>
        <p:nvSpPr>
          <p:cNvPr id="10" name="Foliennummernplatzhalter 20"/>
          <p:cNvSpPr>
            <a:spLocks noGrp="1"/>
          </p:cNvSpPr>
          <p:nvPr>
            <p:ph type="sldNum" sz="quarter" idx="16"/>
          </p:nvPr>
        </p:nvSpPr>
        <p:spPr/>
        <p:txBody>
          <a:bodyPr/>
          <a:lstStyle>
            <a:lvl1pPr>
              <a:defRPr/>
            </a:lvl1pPr>
          </a:lstStyle>
          <a:p>
            <a:pPr>
              <a:defRPr/>
            </a:pPr>
            <a:fld id="{D4A23FD5-FFB6-5F4B-B85E-E76ADB930745}" type="slidenum">
              <a:rPr lang="de-DE"/>
              <a:pPr>
                <a:defRPr/>
              </a:pPr>
              <a:t>‹Nr.›</a:t>
            </a:fld>
            <a:endParaRPr lang="de-DE"/>
          </a:p>
        </p:txBody>
      </p:sp>
    </p:spTree>
    <p:extLst>
      <p:ext uri="{BB962C8B-B14F-4D97-AF65-F5344CB8AC3E}">
        <p14:creationId xmlns:p14="http://schemas.microsoft.com/office/powerpoint/2010/main" val="2152665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bschnittsüberschrift und Inhalt">
    <p:spTree>
      <p:nvGrpSpPr>
        <p:cNvPr id="1" name=""/>
        <p:cNvGrpSpPr/>
        <p:nvPr/>
      </p:nvGrpSpPr>
      <p:grpSpPr>
        <a:xfrm>
          <a:off x="0" y="0"/>
          <a:ext cx="0" cy="0"/>
          <a:chOff x="0" y="0"/>
          <a:chExt cx="0" cy="0"/>
        </a:xfrm>
      </p:grpSpPr>
      <p:sp>
        <p:nvSpPr>
          <p:cNvPr id="24" name="Textplatzhalter 23"/>
          <p:cNvSpPr>
            <a:spLocks noGrp="1"/>
          </p:cNvSpPr>
          <p:nvPr>
            <p:ph type="body" sz="quarter" idx="14"/>
          </p:nvPr>
        </p:nvSpPr>
        <p:spPr>
          <a:xfrm>
            <a:off x="257023" y="1227137"/>
            <a:ext cx="8610904" cy="4497394"/>
          </a:xfrm>
          <a:prstGeom prst="rect">
            <a:avLst/>
          </a:prstGeom>
        </p:spPr>
        <p:txBody>
          <a:bodyPr lIns="0" tIns="0" rIns="0" bIns="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Datumsplatzhalter 6"/>
          <p:cNvSpPr>
            <a:spLocks noGrp="1"/>
          </p:cNvSpPr>
          <p:nvPr>
            <p:ph type="dt" sz="half" idx="15"/>
          </p:nvPr>
        </p:nvSpPr>
        <p:spPr/>
        <p:txBody>
          <a:bodyPr/>
          <a:lstStyle>
            <a:lvl1pPr>
              <a:defRPr/>
            </a:lvl1pPr>
          </a:lstStyle>
          <a:p>
            <a:pPr>
              <a:defRPr/>
            </a:pPr>
            <a:r>
              <a:rPr lang="de-DE"/>
              <a:t>Stand 09.02.2018</a:t>
            </a:r>
          </a:p>
        </p:txBody>
      </p:sp>
      <p:sp>
        <p:nvSpPr>
          <p:cNvPr id="7" name="Fußzeilenplatzhalter 16"/>
          <p:cNvSpPr>
            <a:spLocks noGrp="1"/>
          </p:cNvSpPr>
          <p:nvPr>
            <p:ph type="ftr" sz="quarter" idx="16"/>
          </p:nvPr>
        </p:nvSpPr>
        <p:spPr/>
        <p:txBody>
          <a:bodyPr/>
          <a:lstStyle>
            <a:lvl1pPr>
              <a:defRPr/>
            </a:lvl1pPr>
          </a:lstStyle>
          <a:p>
            <a:pPr>
              <a:defRPr/>
            </a:pPr>
            <a:r>
              <a:rPr lang="fr-FR"/>
              <a:t> Schlichtungsstelle Bergschaden  NRW </a:t>
            </a:r>
            <a:endParaRPr lang="de-DE" dirty="0"/>
          </a:p>
        </p:txBody>
      </p:sp>
      <p:sp>
        <p:nvSpPr>
          <p:cNvPr id="8" name="Foliennummernplatzhalter 17"/>
          <p:cNvSpPr>
            <a:spLocks noGrp="1"/>
          </p:cNvSpPr>
          <p:nvPr>
            <p:ph type="sldNum" sz="quarter" idx="17"/>
          </p:nvPr>
        </p:nvSpPr>
        <p:spPr/>
        <p:txBody>
          <a:bodyPr/>
          <a:lstStyle>
            <a:lvl1pPr>
              <a:defRPr/>
            </a:lvl1pPr>
          </a:lstStyle>
          <a:p>
            <a:pPr>
              <a:defRPr/>
            </a:pPr>
            <a:fld id="{52520EB4-E69F-5047-99DF-B4F4DF65CA9B}" type="slidenum">
              <a:rPr lang="de-DE"/>
              <a:pPr>
                <a:defRPr/>
              </a:pPr>
              <a:t>‹Nr.›</a:t>
            </a:fld>
            <a:endParaRPr lang="de-DE"/>
          </a:p>
        </p:txBody>
      </p:sp>
      <p:sp>
        <p:nvSpPr>
          <p:cNvPr id="9"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10" name="Text Placeholder 2"/>
          <p:cNvSpPr>
            <a:spLocks noGrp="1"/>
          </p:cNvSpPr>
          <p:nvPr>
            <p:ph type="body" idx="1"/>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953315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bschnitt mit Bild">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62009" y="1238844"/>
            <a:ext cx="8640000" cy="4513384"/>
          </a:xfrm>
          <a:prstGeom prst="rect">
            <a:avLst/>
          </a:prstGeom>
        </p:spPr>
        <p:txBody>
          <a:bodyPr rtlCol="0" anchor="ctr">
            <a:noAutofit/>
          </a:bodyPr>
          <a:lstStyle>
            <a:lvl1pPr algn="ctr">
              <a:buNone/>
              <a:defRPr sz="800"/>
            </a:lvl1pPr>
          </a:lstStyle>
          <a:p>
            <a:pPr lvl="0"/>
            <a:r>
              <a:rPr lang="de-DE" noProof="0"/>
              <a:t>Bild durch Klicken auf Symbol hinzufügen</a:t>
            </a:r>
            <a:endParaRPr noProof="0" dirty="0"/>
          </a:p>
        </p:txBody>
      </p:sp>
      <p:sp>
        <p:nvSpPr>
          <p:cNvPr id="6" name="Datumsplatzhalter 17"/>
          <p:cNvSpPr>
            <a:spLocks noGrp="1"/>
          </p:cNvSpPr>
          <p:nvPr>
            <p:ph type="dt" sz="half" idx="14"/>
          </p:nvPr>
        </p:nvSpPr>
        <p:spPr/>
        <p:txBody>
          <a:bodyPr/>
          <a:lstStyle>
            <a:lvl1pPr>
              <a:defRPr/>
            </a:lvl1pPr>
          </a:lstStyle>
          <a:p>
            <a:pPr>
              <a:defRPr/>
            </a:pPr>
            <a:r>
              <a:rPr lang="de-DE"/>
              <a:t>Stand 09.02.2018</a:t>
            </a:r>
          </a:p>
        </p:txBody>
      </p:sp>
      <p:sp>
        <p:nvSpPr>
          <p:cNvPr id="7" name="Fußzeilenplatzhalter 18"/>
          <p:cNvSpPr>
            <a:spLocks noGrp="1"/>
          </p:cNvSpPr>
          <p:nvPr>
            <p:ph type="ftr" sz="quarter" idx="15"/>
          </p:nvPr>
        </p:nvSpPr>
        <p:spPr/>
        <p:txBody>
          <a:bodyPr/>
          <a:lstStyle>
            <a:lvl1pPr>
              <a:defRPr/>
            </a:lvl1pPr>
          </a:lstStyle>
          <a:p>
            <a:pPr>
              <a:defRPr/>
            </a:pPr>
            <a:r>
              <a:rPr lang="fr-FR"/>
              <a:t> Schlichtungsstelle Bergschaden  NRW </a:t>
            </a:r>
            <a:endParaRPr lang="de-DE" dirty="0"/>
          </a:p>
        </p:txBody>
      </p:sp>
      <p:sp>
        <p:nvSpPr>
          <p:cNvPr id="8" name="Foliennummernplatzhalter 19"/>
          <p:cNvSpPr>
            <a:spLocks noGrp="1"/>
          </p:cNvSpPr>
          <p:nvPr>
            <p:ph type="sldNum" sz="quarter" idx="16"/>
          </p:nvPr>
        </p:nvSpPr>
        <p:spPr/>
        <p:txBody>
          <a:bodyPr/>
          <a:lstStyle>
            <a:lvl1pPr>
              <a:defRPr/>
            </a:lvl1pPr>
          </a:lstStyle>
          <a:p>
            <a:pPr>
              <a:defRPr/>
            </a:pPr>
            <a:fld id="{10184E05-C22D-E44F-90FE-D2F1C12E15D2}" type="slidenum">
              <a:rPr lang="de-DE"/>
              <a:pPr>
                <a:defRPr/>
              </a:pPr>
              <a:t>‹Nr.›</a:t>
            </a:fld>
            <a:endParaRPr lang="de-DE"/>
          </a:p>
        </p:txBody>
      </p:sp>
      <p:sp>
        <p:nvSpPr>
          <p:cNvPr id="10"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11" name="Text Placeholder 2"/>
          <p:cNvSpPr>
            <a:spLocks noGrp="1"/>
          </p:cNvSpPr>
          <p:nvPr>
            <p:ph type="body" idx="1"/>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324577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8753" y="1236664"/>
            <a:ext cx="3869860" cy="4535999"/>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Content Placeholder 3"/>
          <p:cNvSpPr>
            <a:spLocks noGrp="1"/>
          </p:cNvSpPr>
          <p:nvPr>
            <p:ph sz="half" idx="2"/>
          </p:nvPr>
        </p:nvSpPr>
        <p:spPr>
          <a:xfrm>
            <a:off x="5008563" y="1236664"/>
            <a:ext cx="3892159" cy="4535999"/>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6" name="Foliennummernplatzhalter 5"/>
          <p:cNvSpPr>
            <a:spLocks noGrp="1"/>
          </p:cNvSpPr>
          <p:nvPr>
            <p:ph type="sldNum" sz="quarter" idx="15"/>
          </p:nvPr>
        </p:nvSpPr>
        <p:spPr/>
        <p:txBody>
          <a:bodyPr/>
          <a:lstStyle>
            <a:lvl1pPr>
              <a:defRPr/>
            </a:lvl1pPr>
          </a:lstStyle>
          <a:p>
            <a:pPr>
              <a:defRPr/>
            </a:pPr>
            <a:fld id="{89C51A5F-C8B1-024D-8335-07423C641AB9}" type="slidenum">
              <a:rPr lang="de-DE"/>
              <a:pPr>
                <a:defRPr/>
              </a:pPr>
              <a:t>‹Nr.›</a:t>
            </a:fld>
            <a:endParaRPr lang="de-DE"/>
          </a:p>
        </p:txBody>
      </p:sp>
      <p:sp>
        <p:nvSpPr>
          <p:cNvPr id="7" name="Datumsplatzhalter 13"/>
          <p:cNvSpPr>
            <a:spLocks noGrp="1"/>
          </p:cNvSpPr>
          <p:nvPr>
            <p:ph type="dt" sz="half" idx="16"/>
          </p:nvPr>
        </p:nvSpPr>
        <p:spPr/>
        <p:txBody>
          <a:bodyPr/>
          <a:lstStyle>
            <a:lvl1pPr>
              <a:defRPr/>
            </a:lvl1pPr>
          </a:lstStyle>
          <a:p>
            <a:pPr>
              <a:defRPr/>
            </a:pPr>
            <a:r>
              <a:rPr lang="de-DE"/>
              <a:t>Stand 09.02.2018</a:t>
            </a:r>
          </a:p>
        </p:txBody>
      </p:sp>
      <p:sp>
        <p:nvSpPr>
          <p:cNvPr id="8" name="Fußzeilenplatzhalter 14"/>
          <p:cNvSpPr>
            <a:spLocks noGrp="1"/>
          </p:cNvSpPr>
          <p:nvPr>
            <p:ph type="ftr" sz="quarter" idx="17"/>
          </p:nvPr>
        </p:nvSpPr>
        <p:spPr/>
        <p:txBody>
          <a:bodyPr/>
          <a:lstStyle>
            <a:lvl1pPr>
              <a:defRPr/>
            </a:lvl1pPr>
          </a:lstStyle>
          <a:p>
            <a:pPr>
              <a:defRPr/>
            </a:pPr>
            <a:r>
              <a:rPr lang="fr-FR"/>
              <a:t> Schlichtungsstelle Bergschaden  NRW </a:t>
            </a:r>
            <a:endParaRPr lang="de-DE" dirty="0"/>
          </a:p>
        </p:txBody>
      </p:sp>
      <p:sp>
        <p:nvSpPr>
          <p:cNvPr id="46"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47" name="Text Placeholder 2"/>
          <p:cNvSpPr>
            <a:spLocks noGrp="1"/>
          </p:cNvSpPr>
          <p:nvPr>
            <p:ph type="body" idx="18"/>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2292469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5732" y="1227138"/>
            <a:ext cx="3882881" cy="1001586"/>
          </a:xfrm>
          <a:prstGeom prst="rect">
            <a:avLst/>
          </a:prstGeo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255732" y="2236368"/>
            <a:ext cx="3882881" cy="3535362"/>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5" name="Text Placeholder 4"/>
          <p:cNvSpPr>
            <a:spLocks noGrp="1"/>
          </p:cNvSpPr>
          <p:nvPr>
            <p:ph type="body" sz="quarter" idx="3"/>
          </p:nvPr>
        </p:nvSpPr>
        <p:spPr>
          <a:xfrm>
            <a:off x="5008563" y="1227138"/>
            <a:ext cx="3887452" cy="1001586"/>
          </a:xfrm>
          <a:prstGeom prst="rect">
            <a:avLst/>
          </a:prstGeo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5008563" y="2236368"/>
            <a:ext cx="3887452" cy="3535362"/>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8" name="Foliennummernplatzhalter 5"/>
          <p:cNvSpPr>
            <a:spLocks noGrp="1"/>
          </p:cNvSpPr>
          <p:nvPr>
            <p:ph type="sldNum" sz="quarter" idx="11"/>
          </p:nvPr>
        </p:nvSpPr>
        <p:spPr/>
        <p:txBody>
          <a:bodyPr/>
          <a:lstStyle>
            <a:lvl1pPr>
              <a:defRPr/>
            </a:lvl1pPr>
          </a:lstStyle>
          <a:p>
            <a:pPr>
              <a:defRPr/>
            </a:pPr>
            <a:fld id="{EAC7639F-C962-6140-88EF-5D64E6061B19}" type="slidenum">
              <a:rPr lang="de-DE"/>
              <a:pPr>
                <a:defRPr/>
              </a:pPr>
              <a:t>‹Nr.›</a:t>
            </a:fld>
            <a:endParaRPr lang="de-DE"/>
          </a:p>
        </p:txBody>
      </p:sp>
      <p:sp>
        <p:nvSpPr>
          <p:cNvPr id="9" name="Datumsplatzhalter 13"/>
          <p:cNvSpPr>
            <a:spLocks noGrp="1"/>
          </p:cNvSpPr>
          <p:nvPr>
            <p:ph type="dt" sz="half" idx="12"/>
          </p:nvPr>
        </p:nvSpPr>
        <p:spPr/>
        <p:txBody>
          <a:bodyPr/>
          <a:lstStyle>
            <a:lvl1pPr>
              <a:defRPr/>
            </a:lvl1pPr>
          </a:lstStyle>
          <a:p>
            <a:pPr>
              <a:defRPr/>
            </a:pPr>
            <a:r>
              <a:rPr lang="de-DE"/>
              <a:t>Stand 09.02.2018</a:t>
            </a:r>
          </a:p>
        </p:txBody>
      </p:sp>
      <p:sp>
        <p:nvSpPr>
          <p:cNvPr id="10" name="Fußzeilenplatzhalter 14"/>
          <p:cNvSpPr>
            <a:spLocks noGrp="1"/>
          </p:cNvSpPr>
          <p:nvPr>
            <p:ph type="ftr" sz="quarter" idx="13"/>
          </p:nvPr>
        </p:nvSpPr>
        <p:spPr/>
        <p:txBody>
          <a:bodyPr/>
          <a:lstStyle>
            <a:lvl1pPr>
              <a:defRPr/>
            </a:lvl1pPr>
          </a:lstStyle>
          <a:p>
            <a:pPr>
              <a:defRPr/>
            </a:pPr>
            <a:r>
              <a:rPr lang="fr-FR"/>
              <a:t> Schlichtungsstelle Bergschaden  NRW </a:t>
            </a:r>
            <a:endParaRPr lang="de-DE" dirty="0"/>
          </a:p>
        </p:txBody>
      </p:sp>
      <p:sp>
        <p:nvSpPr>
          <p:cNvPr id="48"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49" name="Text Placeholder 2"/>
          <p:cNvSpPr>
            <a:spLocks noGrp="1"/>
          </p:cNvSpPr>
          <p:nvPr>
            <p:ph type="body" idx="18"/>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2483089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alt mit Beschriftung">
    <p:spTree>
      <p:nvGrpSpPr>
        <p:cNvPr id="1" name=""/>
        <p:cNvGrpSpPr/>
        <p:nvPr/>
      </p:nvGrpSpPr>
      <p:grpSpPr>
        <a:xfrm>
          <a:off x="0" y="0"/>
          <a:ext cx="0" cy="0"/>
          <a:chOff x="0" y="0"/>
          <a:chExt cx="0" cy="0"/>
        </a:xfrm>
      </p:grpSpPr>
      <p:sp>
        <p:nvSpPr>
          <p:cNvPr id="14" name="Content Placeholder 2"/>
          <p:cNvSpPr>
            <a:spLocks noGrp="1"/>
          </p:cNvSpPr>
          <p:nvPr>
            <p:ph idx="11"/>
          </p:nvPr>
        </p:nvSpPr>
        <p:spPr>
          <a:xfrm>
            <a:off x="264632" y="1236664"/>
            <a:ext cx="3873981" cy="4535995"/>
          </a:xfrm>
          <a:prstGeom prst="rect">
            <a:avLst/>
          </a:prstGeom>
        </p:spPr>
        <p:txBody>
          <a:bodyPr anchor="ctr">
            <a:normAutofit/>
          </a:bodyPr>
          <a:lstStyle>
            <a:lvl1pPr algn="ctr">
              <a:defRPr sz="8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p:txBody>
      </p:sp>
      <p:sp>
        <p:nvSpPr>
          <p:cNvPr id="26" name="Textplatzhalter 24"/>
          <p:cNvSpPr>
            <a:spLocks noGrp="1"/>
          </p:cNvSpPr>
          <p:nvPr>
            <p:ph type="body" sz="quarter" idx="16"/>
          </p:nvPr>
        </p:nvSpPr>
        <p:spPr>
          <a:xfrm>
            <a:off x="5008563" y="1236664"/>
            <a:ext cx="3892159" cy="4535995"/>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Foliennummernplatzhalter 5"/>
          <p:cNvSpPr>
            <a:spLocks noGrp="1"/>
          </p:cNvSpPr>
          <p:nvPr>
            <p:ph type="sldNum" sz="quarter" idx="17"/>
          </p:nvPr>
        </p:nvSpPr>
        <p:spPr/>
        <p:txBody>
          <a:bodyPr/>
          <a:lstStyle>
            <a:lvl1pPr>
              <a:defRPr/>
            </a:lvl1pPr>
          </a:lstStyle>
          <a:p>
            <a:pPr>
              <a:defRPr/>
            </a:pPr>
            <a:fld id="{2E8970AE-5404-3A4D-B71D-02F46BBB3431}" type="slidenum">
              <a:rPr lang="de-DE"/>
              <a:pPr>
                <a:defRPr/>
              </a:pPr>
              <a:t>‹Nr.›</a:t>
            </a:fld>
            <a:endParaRPr lang="de-DE"/>
          </a:p>
        </p:txBody>
      </p:sp>
      <p:sp>
        <p:nvSpPr>
          <p:cNvPr id="7" name="Datumsplatzhalter 13"/>
          <p:cNvSpPr>
            <a:spLocks noGrp="1"/>
          </p:cNvSpPr>
          <p:nvPr>
            <p:ph type="dt" sz="half" idx="18"/>
          </p:nvPr>
        </p:nvSpPr>
        <p:spPr/>
        <p:txBody>
          <a:bodyPr/>
          <a:lstStyle>
            <a:lvl1pPr>
              <a:defRPr/>
            </a:lvl1pPr>
          </a:lstStyle>
          <a:p>
            <a:pPr>
              <a:defRPr/>
            </a:pPr>
            <a:r>
              <a:rPr lang="de-DE"/>
              <a:t>Stand 09.02.2018</a:t>
            </a:r>
          </a:p>
        </p:txBody>
      </p:sp>
      <p:sp>
        <p:nvSpPr>
          <p:cNvPr id="8" name="Fußzeilenplatzhalter 14"/>
          <p:cNvSpPr>
            <a:spLocks noGrp="1"/>
          </p:cNvSpPr>
          <p:nvPr>
            <p:ph type="ftr" sz="quarter" idx="19"/>
          </p:nvPr>
        </p:nvSpPr>
        <p:spPr/>
        <p:txBody>
          <a:bodyPr/>
          <a:lstStyle>
            <a:lvl1pPr>
              <a:defRPr/>
            </a:lvl1pPr>
          </a:lstStyle>
          <a:p>
            <a:pPr>
              <a:defRPr/>
            </a:pPr>
            <a:r>
              <a:rPr lang="fr-FR"/>
              <a:t> Schlichtungsstelle Bergschaden  NRW </a:t>
            </a:r>
            <a:endParaRPr lang="de-DE" dirty="0"/>
          </a:p>
        </p:txBody>
      </p:sp>
      <p:sp>
        <p:nvSpPr>
          <p:cNvPr id="47" name="Title 1"/>
          <p:cNvSpPr>
            <a:spLocks noGrp="1"/>
          </p:cNvSpPr>
          <p:nvPr>
            <p:ph type="title" hasCustomPrompt="1"/>
          </p:nvPr>
        </p:nvSpPr>
        <p:spPr>
          <a:xfrm>
            <a:off x="260722" y="342634"/>
            <a:ext cx="8640000" cy="374437"/>
          </a:xfrm>
          <a:noFill/>
        </p:spPr>
        <p:txBody>
          <a:bodyPr lIns="0" tIns="0" rIns="0" bIns="0"/>
          <a:lstStyle>
            <a:lvl1pPr algn="l" defTabSz="914400" rtl="0" eaLnBrk="1" latinLnBrk="0" hangingPunct="1">
              <a:spcBef>
                <a:spcPct val="0"/>
              </a:spcBef>
              <a:buNone/>
              <a:defRPr sz="2400" b="1" i="0" kern="1200" cap="none" baseline="0">
                <a:solidFill>
                  <a:srgbClr val="404040"/>
                </a:solidFill>
                <a:latin typeface="+mj-lt"/>
                <a:ea typeface="+mj-ea"/>
                <a:cs typeface="+mj-cs"/>
              </a:defRPr>
            </a:lvl1pPr>
          </a:lstStyle>
          <a:p>
            <a:r>
              <a:rPr lang="de-DE" dirty="0"/>
              <a:t>MASTERTITELFORMAT BEARBEITEN</a:t>
            </a:r>
          </a:p>
        </p:txBody>
      </p:sp>
      <p:sp>
        <p:nvSpPr>
          <p:cNvPr id="48" name="Text Placeholder 2"/>
          <p:cNvSpPr>
            <a:spLocks noGrp="1"/>
          </p:cNvSpPr>
          <p:nvPr>
            <p:ph type="body" idx="20"/>
          </p:nvPr>
        </p:nvSpPr>
        <p:spPr>
          <a:xfrm>
            <a:off x="260722" y="798771"/>
            <a:ext cx="8640000" cy="238725"/>
          </a:xfrm>
          <a:prstGeom prst="rect">
            <a:avLst/>
          </a:prstGeom>
        </p:spPr>
        <p:txBody>
          <a:bodyPr lIns="0" tIns="0" rIns="0" bIns="0" rtlCol="0">
            <a:noAutofit/>
          </a:bodyPr>
          <a:lstStyle>
            <a:lvl1pPr marL="0" indent="0" algn="l">
              <a:spcBef>
                <a:spcPts val="0"/>
              </a:spcBef>
              <a:buNone/>
              <a:defRPr sz="1800" kern="1200">
                <a:solidFill>
                  <a:schemeClr val="tx2"/>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Tree>
    <p:extLst>
      <p:ext uri="{BB962C8B-B14F-4D97-AF65-F5344CB8AC3E}">
        <p14:creationId xmlns:p14="http://schemas.microsoft.com/office/powerpoint/2010/main" val="3532663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40138"/>
            <a:ext cx="9144000" cy="2298187"/>
          </a:xfrm>
          <a:prstGeom prst="rect">
            <a:avLst/>
          </a:prstGeom>
          <a:solidFill>
            <a:srgbClr val="156566"/>
          </a:solidFill>
        </p:spPr>
        <p:txBody>
          <a:bodyPr vert="horz" lIns="252000" tIns="360000" rIns="252000" bIns="360000" rtlCol="0" anchor="t" anchorCtr="0">
            <a:noAutofit/>
          </a:bodyPr>
          <a:lstStyle/>
          <a:p>
            <a:endParaRPr lang="de-DE" dirty="0"/>
          </a:p>
        </p:txBody>
      </p:sp>
      <p:pic>
        <p:nvPicPr>
          <p:cNvPr id="1028" name="Bild 5"/>
          <p:cNvPicPr>
            <a:picLocks noChangeAspect="1"/>
          </p:cNvPicPr>
          <p:nvPr/>
        </p:nvPicPr>
        <p:blipFill>
          <a:blip r:embed="rId16">
            <a:extLst>
              <a:ext uri="{28A0092B-C50C-407E-A947-70E740481C1C}">
                <a14:useLocalDpi xmlns:a14="http://schemas.microsoft.com/office/drawing/2010/main" val="0"/>
              </a:ext>
            </a:extLst>
          </a:blip>
          <a:stretch>
            <a:fillRect/>
          </a:stretch>
        </p:blipFill>
        <p:spPr bwMode="auto">
          <a:xfrm>
            <a:off x="7470973" y="6192075"/>
            <a:ext cx="1417955" cy="3655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8" name="Gerade Verbindung 7"/>
          <p:cNvCxnSpPr/>
          <p:nvPr/>
        </p:nvCxnSpPr>
        <p:spPr>
          <a:xfrm>
            <a:off x="0" y="5945966"/>
            <a:ext cx="9144000" cy="1588"/>
          </a:xfrm>
          <a:prstGeom prst="line">
            <a:avLst/>
          </a:prstGeom>
          <a:ln w="6350">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9" name="Foliennummernplatzhalter 5"/>
          <p:cNvSpPr>
            <a:spLocks noGrp="1"/>
          </p:cNvSpPr>
          <p:nvPr>
            <p:ph type="sldNum" sz="quarter" idx="4"/>
          </p:nvPr>
        </p:nvSpPr>
        <p:spPr>
          <a:xfrm>
            <a:off x="1042500" y="6397010"/>
            <a:ext cx="1192213" cy="190342"/>
          </a:xfrm>
          <a:prstGeom prst="rect">
            <a:avLst/>
          </a:prstGeom>
        </p:spPr>
        <p:txBody>
          <a:bodyPr vert="horz" lIns="0" tIns="0" rIns="0" bIns="0" rtlCol="0" anchor="t"/>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fld id="{4706F860-8B4E-764A-9CD3-97D3EB065042}" type="slidenum">
              <a:rPr lang="de-DE"/>
              <a:pPr>
                <a:defRPr/>
              </a:pPr>
              <a:t>‹Nr.›</a:t>
            </a:fld>
            <a:endParaRPr lang="de-DE"/>
          </a:p>
        </p:txBody>
      </p:sp>
      <p:sp>
        <p:nvSpPr>
          <p:cNvPr id="10" name="Datumsplatzhalter 13"/>
          <p:cNvSpPr>
            <a:spLocks noGrp="1"/>
          </p:cNvSpPr>
          <p:nvPr>
            <p:ph type="dt" sz="half" idx="2"/>
          </p:nvPr>
        </p:nvSpPr>
        <p:spPr>
          <a:xfrm>
            <a:off x="2234713" y="6397010"/>
            <a:ext cx="1069975" cy="190342"/>
          </a:xfrm>
          <a:prstGeom prst="rect">
            <a:avLst/>
          </a:prstGeom>
        </p:spPr>
        <p:txBody>
          <a:bodyPr vert="horz" lIns="0" tIns="0" rIns="0" bIns="0" rtlCol="0" anchor="t"/>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r>
              <a:rPr lang="de-DE"/>
              <a:t>Stand 09.02.2018</a:t>
            </a:r>
          </a:p>
        </p:txBody>
      </p:sp>
      <p:sp>
        <p:nvSpPr>
          <p:cNvPr id="11" name="Fußzeilenplatzhalter 14"/>
          <p:cNvSpPr>
            <a:spLocks noGrp="1"/>
          </p:cNvSpPr>
          <p:nvPr>
            <p:ph type="ftr" sz="quarter" idx="3"/>
          </p:nvPr>
        </p:nvSpPr>
        <p:spPr>
          <a:xfrm>
            <a:off x="3304688" y="6397010"/>
            <a:ext cx="3587750" cy="190342"/>
          </a:xfrm>
          <a:prstGeom prst="rect">
            <a:avLst/>
          </a:prstGeom>
        </p:spPr>
        <p:txBody>
          <a:bodyPr vert="horz" lIns="0" tIns="0" rIns="0" bIns="0" rtlCol="0" anchor="t"/>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r>
              <a:rPr lang="fr-FR"/>
              <a:t> Schlichtungsstelle Bergschaden  NRW </a:t>
            </a:r>
            <a:endParaRPr lang="de-DE" dirty="0"/>
          </a:p>
        </p:txBody>
      </p:sp>
      <p:pic>
        <p:nvPicPr>
          <p:cNvPr id="4" name="Bild 3" descr="Zeichenfläche 1@2x.png"/>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0" y="6273800"/>
            <a:ext cx="1117600" cy="584200"/>
          </a:xfrm>
          <a:prstGeom prst="rect">
            <a:avLst/>
          </a:prstGeom>
        </p:spPr>
      </p:pic>
    </p:spTree>
  </p:cSld>
  <p:clrMap bg1="lt1" tx1="dk1" bg2="lt2" tx2="dk2" accent1="accent1" accent2="accent2" accent3="accent3" accent4="accent4" accent5="accent5" accent6="accent6" hlink="hlink" folHlink="folHlink"/>
  <p:sldLayoutIdLst>
    <p:sldLayoutId id="2147483710" r:id="rId1"/>
    <p:sldLayoutId id="2147483703" r:id="rId2"/>
    <p:sldLayoutId id="2147483709" r:id="rId3"/>
    <p:sldLayoutId id="2147483704" r:id="rId4"/>
    <p:sldLayoutId id="2147483705" r:id="rId5"/>
    <p:sldLayoutId id="2147483706" r:id="rId6"/>
    <p:sldLayoutId id="2147483697" r:id="rId7"/>
    <p:sldLayoutId id="2147483698" r:id="rId8"/>
    <p:sldLayoutId id="2147483699" r:id="rId9"/>
    <p:sldLayoutId id="2147483700" r:id="rId10"/>
    <p:sldLayoutId id="2147483701" r:id="rId11"/>
    <p:sldLayoutId id="2147483702" r:id="rId12"/>
    <p:sldLayoutId id="2147483707" r:id="rId13"/>
    <p:sldLayoutId id="2147483708" r:id="rId14"/>
  </p:sldLayoutIdLst>
  <p:hf hdr="0"/>
  <p:txStyles>
    <p:titleStyle>
      <a:lvl1pPr algn="l" rtl="0" eaLnBrk="1" fontAlgn="base" hangingPunct="1">
        <a:spcBef>
          <a:spcPct val="0"/>
        </a:spcBef>
        <a:spcAft>
          <a:spcPct val="0"/>
        </a:spcAft>
        <a:defRPr sz="3600" b="1" kern="1200">
          <a:solidFill>
            <a:schemeClr val="bg1"/>
          </a:solidFill>
          <a:latin typeface="+mj-lt"/>
          <a:ea typeface="ヒラギノ角ゴ Pro W3" charset="0"/>
          <a:cs typeface="ヒラギノ角ゴ Pro W3" charset="0"/>
        </a:defRPr>
      </a:lvl1pPr>
      <a:lvl2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2pPr>
      <a:lvl3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3pPr>
      <a:lvl4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4pPr>
      <a:lvl5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5pPr>
      <a:lvl6pPr marL="4572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6pPr>
      <a:lvl7pPr marL="9144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7pPr>
      <a:lvl8pPr marL="13716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8pPr>
      <a:lvl9pPr marL="18288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9pPr>
    </p:titleStyle>
    <p:bodyStyle>
      <a:lvl1pPr marL="342900" indent="-342900" algn="l" rtl="0" eaLnBrk="1" fontAlgn="base" hangingPunct="1">
        <a:spcBef>
          <a:spcPts val="2000"/>
        </a:spcBef>
        <a:spcAft>
          <a:spcPct val="0"/>
        </a:spcAft>
        <a:buClr>
          <a:srgbClr val="A6A6A6"/>
        </a:buClr>
        <a:buSzPct val="90000"/>
        <a:buFont typeface="Wingdings" charset="0"/>
        <a:defRPr sz="2400" kern="1200">
          <a:solidFill>
            <a:srgbClr val="5D5D5D"/>
          </a:solidFill>
          <a:latin typeface="+mn-lt"/>
          <a:ea typeface="ヒラギノ角ゴ Pro W3" charset="0"/>
          <a:cs typeface="ヒラギノ角ゴ Pro W3" charset="0"/>
        </a:defRPr>
      </a:lvl1pPr>
      <a:lvl2pPr marL="914400" indent="-457200" algn="l" rtl="0" eaLnBrk="1" fontAlgn="base" hangingPunct="1">
        <a:spcBef>
          <a:spcPts val="600"/>
        </a:spcBef>
        <a:spcAft>
          <a:spcPct val="0"/>
        </a:spcAft>
        <a:buClr>
          <a:schemeClr val="accent2"/>
        </a:buClr>
        <a:buSzPct val="90000"/>
        <a:buFont typeface="Wingdings" charset="0"/>
        <a:buChar char=""/>
        <a:defRPr sz="2200" kern="1200">
          <a:solidFill>
            <a:srgbClr val="5D5D5D"/>
          </a:solidFill>
          <a:latin typeface="+mn-lt"/>
          <a:ea typeface="ヒラギノ角ゴ Pro W3" charset="0"/>
          <a:cs typeface="+mn-cs"/>
        </a:defRPr>
      </a:lvl2pPr>
      <a:lvl3pPr marL="1260475" indent="-346075" algn="l" rtl="0" eaLnBrk="1" fontAlgn="base" hangingPunct="1">
        <a:spcBef>
          <a:spcPts val="600"/>
        </a:spcBef>
        <a:spcAft>
          <a:spcPct val="0"/>
        </a:spcAft>
        <a:buClr>
          <a:srgbClr val="00CC33"/>
        </a:buClr>
        <a:buSzPct val="90000"/>
        <a:buFont typeface="Wingdings" charset="0"/>
        <a:buChar char=""/>
        <a:defRPr sz="2000" kern="1200">
          <a:solidFill>
            <a:srgbClr val="5D5D5D"/>
          </a:solidFill>
          <a:latin typeface="+mn-lt"/>
          <a:ea typeface="ヒラギノ角ゴ Pro W3" charset="0"/>
          <a:cs typeface="+mn-cs"/>
        </a:defRPr>
      </a:lvl3pPr>
      <a:lvl4pPr marL="1600200" indent="-339725" algn="l" rtl="0" eaLnBrk="1" fontAlgn="base" hangingPunct="1">
        <a:spcBef>
          <a:spcPts val="600"/>
        </a:spcBef>
        <a:spcAft>
          <a:spcPct val="0"/>
        </a:spcAft>
        <a:buClr>
          <a:srgbClr val="707070"/>
        </a:buClr>
        <a:buSzPct val="90000"/>
        <a:buFont typeface="Wingdings" charset="0"/>
        <a:buChar char=""/>
        <a:defRPr kern="1200">
          <a:solidFill>
            <a:srgbClr val="5D5D5D"/>
          </a:solidFill>
          <a:latin typeface="+mn-lt"/>
          <a:ea typeface="ヒラギノ角ゴ Pro W3" charset="0"/>
          <a:cs typeface="+mn-cs"/>
        </a:defRPr>
      </a:lvl4pPr>
      <a:lvl5pPr marL="1939925" indent="-331788" algn="l" rtl="0" eaLnBrk="1" fontAlgn="base" hangingPunct="1">
        <a:spcBef>
          <a:spcPts val="600"/>
        </a:spcBef>
        <a:spcAft>
          <a:spcPct val="0"/>
        </a:spcAft>
        <a:buClr>
          <a:srgbClr val="A6A6A6"/>
        </a:buClr>
        <a:buSzPct val="90000"/>
        <a:buFont typeface="Wingdings" charset="0"/>
        <a:buChar char=""/>
        <a:defRPr kern="1200">
          <a:solidFill>
            <a:srgbClr val="5D5D5D"/>
          </a:solidFill>
          <a:latin typeface="+mn-lt"/>
          <a:ea typeface="ヒラギノ角ゴ Pro W3" charset="0"/>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schlichtungsstelle-bergschaden.de/" TargetMode="External"/><Relationship Id="rId2" Type="http://schemas.openxmlformats.org/officeDocument/2006/relationships/hyperlink" Target="http://www.metropoleruhr.de/"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168260" y="1828800"/>
            <a:ext cx="8631708" cy="1982709"/>
          </a:xfrm>
        </p:spPr>
        <p:txBody>
          <a:bodyPr/>
          <a:lstStyle/>
          <a:p>
            <a:pPr algn="ctr">
              <a:lnSpc>
                <a:spcPct val="100000"/>
              </a:lnSpc>
            </a:pPr>
            <a:r>
              <a:rPr lang="de-DE" sz="2200" dirty="0">
                <a:solidFill>
                  <a:srgbClr val="101822"/>
                </a:solidFill>
              </a:rPr>
              <a:t>Informationsveranstaltung in Haltern am See / </a:t>
            </a:r>
            <a:r>
              <a:rPr lang="de-DE" sz="2200" dirty="0" err="1">
                <a:solidFill>
                  <a:srgbClr val="101822"/>
                </a:solidFill>
              </a:rPr>
              <a:t>Lippramsdorf</a:t>
            </a:r>
            <a:br>
              <a:rPr lang="de-DE" sz="2200" dirty="0">
                <a:solidFill>
                  <a:srgbClr val="101822"/>
                </a:solidFill>
              </a:rPr>
            </a:br>
            <a:br>
              <a:rPr lang="de-DE" sz="2200" dirty="0">
                <a:solidFill>
                  <a:srgbClr val="101822"/>
                </a:solidFill>
              </a:rPr>
            </a:br>
            <a:r>
              <a:rPr lang="de-DE" sz="2200" dirty="0">
                <a:solidFill>
                  <a:srgbClr val="101822"/>
                </a:solidFill>
              </a:rPr>
              <a:t>am 30. August 2018</a:t>
            </a:r>
          </a:p>
        </p:txBody>
      </p:sp>
      <p:sp>
        <p:nvSpPr>
          <p:cNvPr id="6" name="Untertitel 5"/>
          <p:cNvSpPr>
            <a:spLocks noGrp="1"/>
          </p:cNvSpPr>
          <p:nvPr>
            <p:ph type="subTitle" idx="1"/>
          </p:nvPr>
        </p:nvSpPr>
        <p:spPr>
          <a:xfrm>
            <a:off x="261467" y="4841727"/>
            <a:ext cx="8631708" cy="698994"/>
          </a:xfrm>
        </p:spPr>
        <p:txBody>
          <a:bodyPr/>
          <a:lstStyle/>
          <a:p>
            <a:pPr algn="ctr"/>
            <a:r>
              <a:rPr lang="de-DE" dirty="0">
                <a:solidFill>
                  <a:srgbClr val="101822"/>
                </a:solidFill>
              </a:rPr>
              <a:t>Bericht 2018 der Schlichtungsstelle Bergschaden NRW </a:t>
            </a:r>
          </a:p>
          <a:p>
            <a:pPr algn="ctr"/>
            <a:r>
              <a:rPr lang="de-DE" dirty="0">
                <a:solidFill>
                  <a:srgbClr val="101822"/>
                </a:solidFill>
              </a:rPr>
              <a:t>über die Geschäftsjahre 2009 bis 2018</a:t>
            </a:r>
          </a:p>
          <a:p>
            <a:endParaRPr lang="de-DE" dirty="0"/>
          </a:p>
        </p:txBody>
      </p:sp>
      <p:sp>
        <p:nvSpPr>
          <p:cNvPr id="2" name="Textfeld 1"/>
          <p:cNvSpPr txBox="1"/>
          <p:nvPr/>
        </p:nvSpPr>
        <p:spPr>
          <a:xfrm>
            <a:off x="2417275" y="231814"/>
            <a:ext cx="6790099" cy="338554"/>
          </a:xfrm>
          <a:prstGeom prst="rect">
            <a:avLst/>
          </a:prstGeom>
          <a:noFill/>
        </p:spPr>
        <p:txBody>
          <a:bodyPr wrap="square" rtlCol="0">
            <a:spAutoFit/>
          </a:bodyPr>
          <a:lstStyle/>
          <a:p>
            <a:r>
              <a:rPr lang="de-DE" sz="1600" dirty="0">
                <a:solidFill>
                  <a:srgbClr val="101822"/>
                </a:solidFill>
              </a:rPr>
              <a:t>Schlichtungsstelle Bergschaden NRW beim Regionalverband Ruhr </a:t>
            </a:r>
          </a:p>
        </p:txBody>
      </p:sp>
      <p:sp>
        <p:nvSpPr>
          <p:cNvPr id="3" name="Datumsplatzhalter 2"/>
          <p:cNvSpPr>
            <a:spLocks noGrp="1"/>
          </p:cNvSpPr>
          <p:nvPr>
            <p:ph type="dt" sz="half" idx="14"/>
          </p:nvPr>
        </p:nvSpPr>
        <p:spPr/>
        <p:txBody>
          <a:bodyPr/>
          <a:lstStyle/>
          <a:p>
            <a:pPr>
              <a:defRPr/>
            </a:pPr>
            <a:r>
              <a:rPr lang="de-DE" dirty="0"/>
              <a:t>Stand 24.08.2018</a:t>
            </a:r>
          </a:p>
        </p:txBody>
      </p:sp>
      <p:sp>
        <p:nvSpPr>
          <p:cNvPr id="4" name="Fußzeilenplatzhalter 3"/>
          <p:cNvSpPr>
            <a:spLocks noGrp="1"/>
          </p:cNvSpPr>
          <p:nvPr>
            <p:ph type="ftr" sz="quarter" idx="15"/>
          </p:nvPr>
        </p:nvSpPr>
        <p:spPr/>
        <p:txBody>
          <a:bodyPr/>
          <a:lstStyle/>
          <a:p>
            <a:pPr>
              <a:defRPr/>
            </a:pPr>
            <a:r>
              <a:rPr lang="fr-FR"/>
              <a:t> Schlichtungsstelle Bergschaden  NRW </a:t>
            </a:r>
            <a:endParaRPr lang="de-DE" dirty="0"/>
          </a:p>
        </p:txBody>
      </p:sp>
      <p:sp>
        <p:nvSpPr>
          <p:cNvPr id="7" name="Foliennummernplatzhalter 6"/>
          <p:cNvSpPr>
            <a:spLocks noGrp="1"/>
          </p:cNvSpPr>
          <p:nvPr>
            <p:ph type="sldNum" sz="quarter" idx="16"/>
          </p:nvPr>
        </p:nvSpPr>
        <p:spPr/>
        <p:txBody>
          <a:bodyPr/>
          <a:lstStyle/>
          <a:p>
            <a:pPr>
              <a:defRPr/>
            </a:pPr>
            <a:fld id="{D4A23FD5-FFB6-5F4B-B85E-E76ADB930745}" type="slidenum">
              <a:rPr lang="de-DE" smtClean="0"/>
              <a:pPr>
                <a:defRPr/>
              </a:pPr>
              <a:t>1</a:t>
            </a:fld>
            <a:endParaRPr lang="de-DE"/>
          </a:p>
        </p:txBody>
      </p:sp>
    </p:spTree>
    <p:extLst>
      <p:ext uri="{BB962C8B-B14F-4D97-AF65-F5344CB8AC3E}">
        <p14:creationId xmlns:p14="http://schemas.microsoft.com/office/powerpoint/2010/main" val="95947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28.02.2018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10</a:t>
            </a:fld>
            <a:endParaRPr lang="de-DE"/>
          </a:p>
        </p:txBody>
      </p:sp>
      <p:sp>
        <p:nvSpPr>
          <p:cNvPr id="6" name="Rectangle 2"/>
          <p:cNvSpPr>
            <a:spLocks noGrp="1" noChangeArrowheads="1"/>
          </p:cNvSpPr>
          <p:nvPr>
            <p:ph type="title"/>
          </p:nvPr>
        </p:nvSpPr>
        <p:spPr>
          <a:xfrm>
            <a:off x="375325" y="746125"/>
            <a:ext cx="7940675" cy="521360"/>
          </a:xfrm>
        </p:spPr>
        <p:txBody>
          <a:bodyPr/>
          <a:lstStyle/>
          <a:p>
            <a:pPr algn="ctr" eaLnBrk="1" hangingPunct="1"/>
            <a:r>
              <a:rPr lang="de-DE" sz="3000" b="1" dirty="0">
                <a:solidFill>
                  <a:srgbClr val="101822"/>
                </a:solidFill>
              </a:rPr>
              <a:t>Verfahrensbewertung</a:t>
            </a:r>
          </a:p>
        </p:txBody>
      </p:sp>
      <p:sp>
        <p:nvSpPr>
          <p:cNvPr id="4" name="Rechteck 3"/>
          <p:cNvSpPr/>
          <p:nvPr/>
        </p:nvSpPr>
        <p:spPr>
          <a:xfrm>
            <a:off x="375325" y="1427539"/>
            <a:ext cx="8224679" cy="4579715"/>
          </a:xfrm>
          <a:prstGeom prst="rect">
            <a:avLst/>
          </a:prstGeom>
          <a:noFill/>
        </p:spPr>
        <p:txBody>
          <a:bodyPr wrap="square">
            <a:spAutoFit/>
          </a:bodyPr>
          <a:lstStyle/>
          <a:p>
            <a:pPr algn="just">
              <a:lnSpc>
                <a:spcPct val="90000"/>
              </a:lnSpc>
              <a:defRPr/>
            </a:pPr>
            <a:r>
              <a:rPr lang="de-DE" dirty="0">
                <a:solidFill>
                  <a:srgbClr val="151D29"/>
                </a:solidFill>
              </a:rPr>
              <a:t>Die durch den Unterausschuss angeregte Änderung der Schlichtungsordnung hat für den Bereich des Steinkohlebergbaus zu keinerlei strukturellen Änderungen des Schlichtungsverfahrens geführt. Das Ergebnis entspricht der im Beratungsverfahren abgegebenen Einschätzung. </a:t>
            </a:r>
          </a:p>
          <a:p>
            <a:pPr algn="just">
              <a:lnSpc>
                <a:spcPct val="90000"/>
              </a:lnSpc>
              <a:defRPr/>
            </a:pPr>
            <a:endParaRPr lang="de-DE" dirty="0">
              <a:solidFill>
                <a:srgbClr val="151D29"/>
              </a:solidFill>
            </a:endParaRPr>
          </a:p>
          <a:p>
            <a:pPr algn="just">
              <a:lnSpc>
                <a:spcPct val="90000"/>
              </a:lnSpc>
              <a:defRPr/>
            </a:pPr>
            <a:r>
              <a:rPr lang="de-DE" dirty="0">
                <a:solidFill>
                  <a:srgbClr val="151D29"/>
                </a:solidFill>
              </a:rPr>
              <a:t>In den Jahren seit 2009 hat es in Verbindung mit der Berichterstattung in den Medien Schwerpunkte gegeben, z. B. Undichtigkeit von Abwasserleitungen, Erschütterungsschäden oder aktuell Grubenwasseranstieg. Eine durchgehende Schwerpunktbildung ist weiterhin nicht erkennbar.</a:t>
            </a:r>
          </a:p>
          <a:p>
            <a:pPr algn="just">
              <a:lnSpc>
                <a:spcPct val="90000"/>
              </a:lnSpc>
              <a:defRPr/>
            </a:pPr>
            <a:endParaRPr lang="de-DE" dirty="0">
              <a:solidFill>
                <a:srgbClr val="151D29"/>
              </a:solidFill>
            </a:endParaRPr>
          </a:p>
          <a:p>
            <a:pPr algn="just">
              <a:lnSpc>
                <a:spcPct val="90000"/>
              </a:lnSpc>
              <a:defRPr/>
            </a:pPr>
            <a:r>
              <a:rPr lang="de-DE" dirty="0">
                <a:solidFill>
                  <a:srgbClr val="151D29"/>
                </a:solidFill>
              </a:rPr>
              <a:t>Die Verlagerung vom Verhandlungstermin verstärkt zum Ortstermin ist seit 2015 in Abstimmung mit allen Verfahrensbeteiligten intensiv fortgeführt worden.  Die Quote lag bei 5 % im Jahre 2009 und bei 10 % im Jahre 2011. Im Jahr 2015 sind ein Drittel der Verfahren über einen Ortstermin begonnen bzw. abgeschlossen worden. Diese Quote wird in den Jahren 2016 und 2017 ebenfalls erreicht. </a:t>
            </a:r>
          </a:p>
          <a:p>
            <a:pPr algn="just">
              <a:lnSpc>
                <a:spcPct val="90000"/>
              </a:lnSpc>
              <a:defRPr/>
            </a:pPr>
            <a:endParaRPr lang="de-DE" dirty="0">
              <a:solidFill>
                <a:srgbClr val="151D29"/>
              </a:solidFill>
            </a:endParaRPr>
          </a:p>
          <a:p>
            <a:pPr marL="0" indent="0" algn="just" eaLnBrk="1" hangingPunct="1">
              <a:lnSpc>
                <a:spcPct val="90000"/>
              </a:lnSpc>
              <a:buFontTx/>
              <a:buNone/>
              <a:defRPr/>
            </a:pPr>
            <a:endParaRPr lang="de-DE" dirty="0">
              <a:solidFill>
                <a:srgbClr val="151D29"/>
              </a:solidFill>
            </a:endParaRPr>
          </a:p>
        </p:txBody>
      </p:sp>
      <p:sp>
        <p:nvSpPr>
          <p:cNvPr id="2" name="Fußzeilenplatzhalter 1"/>
          <p:cNvSpPr>
            <a:spLocks noGrp="1"/>
          </p:cNvSpPr>
          <p:nvPr>
            <p:ph type="ftr" sz="quarter" idx="15"/>
          </p:nvPr>
        </p:nvSpPr>
        <p:spPr>
          <a:xfrm>
            <a:off x="3911270" y="639701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Tree>
    <p:extLst>
      <p:ext uri="{BB962C8B-B14F-4D97-AF65-F5344CB8AC3E}">
        <p14:creationId xmlns:p14="http://schemas.microsoft.com/office/powerpoint/2010/main" val="416147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28.02.2018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11</a:t>
            </a:fld>
            <a:endParaRPr lang="de-DE"/>
          </a:p>
        </p:txBody>
      </p:sp>
      <p:sp>
        <p:nvSpPr>
          <p:cNvPr id="6" name="Rectangle 2"/>
          <p:cNvSpPr>
            <a:spLocks noGrp="1" noChangeArrowheads="1"/>
          </p:cNvSpPr>
          <p:nvPr>
            <p:ph type="title"/>
          </p:nvPr>
        </p:nvSpPr>
        <p:spPr>
          <a:xfrm>
            <a:off x="637876" y="415824"/>
            <a:ext cx="7940675" cy="521360"/>
          </a:xfrm>
        </p:spPr>
        <p:txBody>
          <a:bodyPr/>
          <a:lstStyle/>
          <a:p>
            <a:pPr algn="ctr" eaLnBrk="1" hangingPunct="1"/>
            <a:r>
              <a:rPr lang="de-DE" sz="3000" b="1" dirty="0">
                <a:solidFill>
                  <a:srgbClr val="151D29"/>
                </a:solidFill>
              </a:rPr>
              <a:t>Verfahrensbewertung</a:t>
            </a:r>
          </a:p>
        </p:txBody>
      </p:sp>
      <p:sp>
        <p:nvSpPr>
          <p:cNvPr id="4" name="Rechteck 3"/>
          <p:cNvSpPr/>
          <p:nvPr/>
        </p:nvSpPr>
        <p:spPr>
          <a:xfrm>
            <a:off x="253497" y="1527127"/>
            <a:ext cx="8184332" cy="618631"/>
          </a:xfrm>
          <a:prstGeom prst="rect">
            <a:avLst/>
          </a:prstGeom>
        </p:spPr>
        <p:txBody>
          <a:bodyPr wrap="square">
            <a:spAutoFit/>
          </a:bodyPr>
          <a:lstStyle/>
          <a:p>
            <a:pPr marL="285750" indent="-285750" algn="just" eaLnBrk="1" hangingPunct="1">
              <a:buFont typeface="Arial" panose="020B0604020202020204" pitchFamily="34" charset="0"/>
              <a:buChar char="•"/>
              <a:defRPr/>
            </a:pPr>
            <a:endParaRPr lang="de-DE" dirty="0"/>
          </a:p>
          <a:p>
            <a:pPr algn="just" eaLnBrk="1" hangingPunct="1">
              <a:lnSpc>
                <a:spcPct val="90000"/>
              </a:lnSpc>
              <a:defRPr/>
            </a:pPr>
            <a:endParaRPr lang="de-DE" dirty="0"/>
          </a:p>
        </p:txBody>
      </p:sp>
      <p:sp>
        <p:nvSpPr>
          <p:cNvPr id="2" name="Fußzeilenplatzhalter 1"/>
          <p:cNvSpPr>
            <a:spLocks noGrp="1"/>
          </p:cNvSpPr>
          <p:nvPr>
            <p:ph type="ftr" sz="quarter" idx="15"/>
          </p:nvPr>
        </p:nvSpPr>
        <p:spPr>
          <a:xfrm>
            <a:off x="3748308" y="6397010"/>
            <a:ext cx="3587750" cy="190342"/>
          </a:xfrm>
        </p:spPr>
        <p:txBody>
          <a:bodyPr/>
          <a:lstStyle/>
          <a:p>
            <a:pPr>
              <a:defRPr/>
            </a:pPr>
            <a:r>
              <a:rPr lang="fr-FR"/>
              <a:t> Schlichtungsstelle Bergschaden  NRW </a:t>
            </a:r>
            <a:endParaRPr lang="de-DE" dirty="0"/>
          </a:p>
        </p:txBody>
      </p:sp>
      <p:sp>
        <p:nvSpPr>
          <p:cNvPr id="7" name="Rechteck 6"/>
          <p:cNvSpPr/>
          <p:nvPr/>
        </p:nvSpPr>
        <p:spPr>
          <a:xfrm>
            <a:off x="543208" y="1307618"/>
            <a:ext cx="8130012" cy="4081117"/>
          </a:xfrm>
          <a:prstGeom prst="rect">
            <a:avLst/>
          </a:prstGeom>
        </p:spPr>
        <p:txBody>
          <a:bodyPr wrap="square">
            <a:spAutoFit/>
          </a:bodyPr>
          <a:lstStyle/>
          <a:p>
            <a:pPr algn="just">
              <a:lnSpc>
                <a:spcPct val="90000"/>
              </a:lnSpc>
              <a:defRPr/>
            </a:pPr>
            <a:r>
              <a:rPr lang="de-DE" dirty="0">
                <a:solidFill>
                  <a:srgbClr val="151D29"/>
                </a:solidFill>
              </a:rPr>
              <a:t>Die Schlichtungsstelle Bergschaden NRW hat seit April 2009 rund 900 Schlichtungsverfahren bearbeitet. Rund 850 Verfahren sind abgeschlossen. Dies sind 94 % der Verfahren.</a:t>
            </a:r>
          </a:p>
          <a:p>
            <a:pPr algn="just">
              <a:lnSpc>
                <a:spcPct val="90000"/>
              </a:lnSpc>
              <a:defRPr/>
            </a:pPr>
            <a:endParaRPr lang="de-DE" dirty="0">
              <a:solidFill>
                <a:srgbClr val="151D29"/>
              </a:solidFill>
            </a:endParaRPr>
          </a:p>
          <a:p>
            <a:pPr algn="just">
              <a:lnSpc>
                <a:spcPct val="90000"/>
              </a:lnSpc>
              <a:defRPr/>
            </a:pPr>
            <a:r>
              <a:rPr lang="de-DE" dirty="0">
                <a:solidFill>
                  <a:srgbClr val="151D29"/>
                </a:solidFill>
              </a:rPr>
              <a:t>Die Ablehnungsquote von rund 8 % (Nichtzustimmung zur Durchführung des Schlichtungsverfahrens) ist in jedem Einzelfall durch die Geschäftsstelle auf die Begründetheit der Ablehnung geprüft worden. Beanstandungen der Ablehnung waren nicht erforderlich. In wenigen Einzelfällen ist nach bilateralen Gesprächen mit den Antragsgegnern eine zielführende Verfahrensvereinbarung getroffen worden. </a:t>
            </a:r>
          </a:p>
          <a:p>
            <a:pPr algn="just">
              <a:lnSpc>
                <a:spcPct val="90000"/>
              </a:lnSpc>
              <a:defRPr/>
            </a:pPr>
            <a:endParaRPr lang="de-DE" dirty="0">
              <a:solidFill>
                <a:srgbClr val="151D29"/>
              </a:solidFill>
            </a:endParaRPr>
          </a:p>
          <a:p>
            <a:pPr algn="just">
              <a:lnSpc>
                <a:spcPct val="90000"/>
              </a:lnSpc>
              <a:defRPr/>
            </a:pPr>
            <a:r>
              <a:rPr lang="de-DE" kern="0" dirty="0">
                <a:solidFill>
                  <a:srgbClr val="000000"/>
                </a:solidFill>
                <a:latin typeface="Arial"/>
              </a:rPr>
              <a:t>Die in den letzten Jahren durchgeführten größeren Informationsveranstaltungen sind durch Einzelgespräche vor Ort ersetzt worden. Ansatz: Information vor Ort wurde konsequent umgesetzt. </a:t>
            </a:r>
          </a:p>
          <a:p>
            <a:pPr algn="just">
              <a:lnSpc>
                <a:spcPct val="90000"/>
              </a:lnSpc>
              <a:defRPr/>
            </a:pPr>
            <a:endParaRPr lang="de-DE" kern="0" dirty="0">
              <a:solidFill>
                <a:srgbClr val="151D29"/>
              </a:solidFill>
              <a:latin typeface="Arial"/>
            </a:endParaRPr>
          </a:p>
          <a:p>
            <a:pPr marL="0" indent="0" algn="just" eaLnBrk="1" hangingPunct="1">
              <a:lnSpc>
                <a:spcPct val="90000"/>
              </a:lnSpc>
              <a:buFontTx/>
              <a:buNone/>
              <a:defRPr/>
            </a:pPr>
            <a:endParaRPr lang="de-DE" dirty="0">
              <a:solidFill>
                <a:srgbClr val="151D29"/>
              </a:solidFill>
            </a:endParaRPr>
          </a:p>
        </p:txBody>
      </p:sp>
    </p:spTree>
    <p:extLst>
      <p:ext uri="{BB962C8B-B14F-4D97-AF65-F5344CB8AC3E}">
        <p14:creationId xmlns:p14="http://schemas.microsoft.com/office/powerpoint/2010/main" val="415353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28.02.2018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12</a:t>
            </a:fld>
            <a:endParaRPr lang="de-DE"/>
          </a:p>
        </p:txBody>
      </p:sp>
      <p:sp>
        <p:nvSpPr>
          <p:cNvPr id="6" name="Rectangle 2"/>
          <p:cNvSpPr>
            <a:spLocks noGrp="1" noChangeArrowheads="1"/>
          </p:cNvSpPr>
          <p:nvPr>
            <p:ph type="title"/>
          </p:nvPr>
        </p:nvSpPr>
        <p:spPr>
          <a:xfrm>
            <a:off x="470779" y="454598"/>
            <a:ext cx="8193387" cy="521360"/>
          </a:xfrm>
        </p:spPr>
        <p:txBody>
          <a:bodyPr/>
          <a:lstStyle/>
          <a:p>
            <a:pPr algn="ctr" eaLnBrk="1" hangingPunct="1"/>
            <a:r>
              <a:rPr lang="de-DE" sz="3000" b="1" dirty="0">
                <a:solidFill>
                  <a:srgbClr val="101822"/>
                </a:solidFill>
              </a:rPr>
              <a:t>Verfahrensbewertung</a:t>
            </a:r>
          </a:p>
        </p:txBody>
      </p:sp>
      <p:sp>
        <p:nvSpPr>
          <p:cNvPr id="2" name="Rechteck 1"/>
          <p:cNvSpPr/>
          <p:nvPr/>
        </p:nvSpPr>
        <p:spPr>
          <a:xfrm>
            <a:off x="344031" y="1131227"/>
            <a:ext cx="8320135" cy="4191917"/>
          </a:xfrm>
          <a:prstGeom prst="rect">
            <a:avLst/>
          </a:prstGeom>
        </p:spPr>
        <p:txBody>
          <a:bodyPr wrap="square">
            <a:spAutoFit/>
          </a:bodyPr>
          <a:lstStyle/>
          <a:p>
            <a:pPr algn="just">
              <a:lnSpc>
                <a:spcPct val="90000"/>
              </a:lnSpc>
              <a:defRPr/>
            </a:pPr>
            <a:r>
              <a:rPr lang="de-DE" kern="0" dirty="0">
                <a:solidFill>
                  <a:srgbClr val="000000"/>
                </a:solidFill>
                <a:latin typeface="Arial"/>
              </a:rPr>
              <a:t>Letztmalig 2015 waren 2 Fälle von anderen Bergwerken (ABW) relevant. In 2016 und 2017 sind bisher keine Fälle bekannt geworden. Da die Fälle aufgrund der Informationspolitik der Bergwerksnachfolgegesellschaften offenbar ausnahmslos im Vorfeld erledigt werden, besteht für die Schlichtungsstelle insoweit keine Möglichkeit eine verlässliche Aussage über die tatsächlich bei den jeweiligen Bergwerksnachfolgegesellschaften anfallenden Schadens-meldungen zu ermitteln. Es wird seitens der Schlichtungsstelle angeregt, dass diese Informationssammlung ggf. über die Interessenvertretungsverbände erfolgt und alsdann der Schlichtungsstelle zur Verfügung gestellt wird.</a:t>
            </a:r>
          </a:p>
          <a:p>
            <a:pPr marL="0" indent="0" algn="just" eaLnBrk="1" hangingPunct="1">
              <a:lnSpc>
                <a:spcPct val="90000"/>
              </a:lnSpc>
              <a:buFontTx/>
              <a:buNone/>
              <a:defRPr/>
            </a:pPr>
            <a:endParaRPr lang="de-DE" dirty="0">
              <a:solidFill>
                <a:srgbClr val="151D29"/>
              </a:solidFill>
            </a:endParaRPr>
          </a:p>
          <a:p>
            <a:pPr marL="285750" indent="-285750" algn="just" eaLnBrk="1" hangingPunct="1">
              <a:lnSpc>
                <a:spcPct val="90000"/>
              </a:lnSpc>
              <a:buFont typeface="Arial" panose="020B0604020202020204" pitchFamily="34" charset="0"/>
              <a:buChar char="•"/>
              <a:defRPr/>
            </a:pPr>
            <a:r>
              <a:rPr lang="de-DE" dirty="0">
                <a:solidFill>
                  <a:srgbClr val="151D29"/>
                </a:solidFill>
              </a:rPr>
              <a:t>Informationen zur Schlichtungsstelle sind abzurufen unter:</a:t>
            </a:r>
          </a:p>
          <a:p>
            <a:pPr marL="285750" indent="-285750" algn="just" eaLnBrk="1" hangingPunct="1">
              <a:lnSpc>
                <a:spcPct val="90000"/>
              </a:lnSpc>
              <a:buFont typeface="Arial" panose="020B0604020202020204" pitchFamily="34" charset="0"/>
              <a:buChar char="•"/>
              <a:defRPr/>
            </a:pPr>
            <a:endParaRPr lang="de-DE" dirty="0"/>
          </a:p>
          <a:p>
            <a:pPr algn="just" eaLnBrk="1" hangingPunct="1">
              <a:lnSpc>
                <a:spcPct val="90000"/>
              </a:lnSpc>
              <a:defRPr/>
            </a:pPr>
            <a:endParaRPr lang="de-DE" sz="2000" dirty="0"/>
          </a:p>
          <a:p>
            <a:pPr lvl="1" algn="just" eaLnBrk="1" hangingPunct="1">
              <a:lnSpc>
                <a:spcPct val="90000"/>
              </a:lnSpc>
              <a:buFont typeface="Wingdings" panose="05000000000000000000" pitchFamily="2" charset="2"/>
              <a:buChar char="Ø"/>
              <a:defRPr/>
            </a:pPr>
            <a:r>
              <a:rPr lang="de-DE" sz="2000" dirty="0"/>
              <a:t> </a:t>
            </a:r>
            <a:r>
              <a:rPr lang="de-DE" sz="2000" dirty="0">
                <a:hlinkClick r:id="rId2"/>
              </a:rPr>
              <a:t>www.metropoleruhr.de</a:t>
            </a:r>
            <a:r>
              <a:rPr lang="de-DE" sz="2000" dirty="0"/>
              <a:t> </a:t>
            </a:r>
          </a:p>
          <a:p>
            <a:pPr lvl="1" algn="just" eaLnBrk="1" hangingPunct="1">
              <a:lnSpc>
                <a:spcPct val="90000"/>
              </a:lnSpc>
              <a:defRPr/>
            </a:pPr>
            <a:endParaRPr lang="de-DE" sz="2000" dirty="0"/>
          </a:p>
          <a:p>
            <a:pPr lvl="1" algn="just" eaLnBrk="1" hangingPunct="1">
              <a:lnSpc>
                <a:spcPct val="90000"/>
              </a:lnSpc>
              <a:buFont typeface="Wingdings" panose="05000000000000000000" pitchFamily="2" charset="2"/>
              <a:buChar char="Ø"/>
              <a:defRPr/>
            </a:pPr>
            <a:r>
              <a:rPr lang="de-DE" sz="2000" dirty="0">
                <a:hlinkClick r:id="rId3"/>
              </a:rPr>
              <a:t>www.schlichtungsstelle-bergschaden.de</a:t>
            </a:r>
            <a:r>
              <a:rPr lang="de-DE" sz="2000" dirty="0"/>
              <a:t> </a:t>
            </a:r>
          </a:p>
        </p:txBody>
      </p:sp>
      <p:sp>
        <p:nvSpPr>
          <p:cNvPr id="4" name="Fußzeilenplatzhalter 3"/>
          <p:cNvSpPr>
            <a:spLocks noGrp="1"/>
          </p:cNvSpPr>
          <p:nvPr>
            <p:ph type="ftr" sz="quarter" idx="15"/>
          </p:nvPr>
        </p:nvSpPr>
        <p:spPr>
          <a:xfrm>
            <a:off x="4119500" y="639701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Tree>
    <p:extLst>
      <p:ext uri="{BB962C8B-B14F-4D97-AF65-F5344CB8AC3E}">
        <p14:creationId xmlns:p14="http://schemas.microsoft.com/office/powerpoint/2010/main" val="129361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1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1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1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1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Bildplatzhalter 16"/>
          <p:cNvSpPr>
            <a:spLocks noGrp="1"/>
          </p:cNvSpPr>
          <p:nvPr>
            <p:ph type="pic" idx="1"/>
          </p:nvPr>
        </p:nvSpPr>
        <p:spPr/>
      </p:sp>
      <p:sp>
        <p:nvSpPr>
          <p:cNvPr id="3" name="Datumsplatzhalter 2"/>
          <p:cNvSpPr>
            <a:spLocks noGrp="1"/>
          </p:cNvSpPr>
          <p:nvPr>
            <p:ph type="dt" sz="half" idx="10"/>
          </p:nvPr>
        </p:nvSpPr>
        <p:spPr/>
        <p:txBody>
          <a:bodyPr/>
          <a:lstStyle/>
          <a:p>
            <a:r>
              <a:rPr lang="de-DE" dirty="0"/>
              <a:t>Stand 28.02.2018</a:t>
            </a:r>
          </a:p>
        </p:txBody>
      </p:sp>
      <p:sp>
        <p:nvSpPr>
          <p:cNvPr id="5" name="Foliennummernplatzhalter 4"/>
          <p:cNvSpPr>
            <a:spLocks noGrp="1"/>
          </p:cNvSpPr>
          <p:nvPr>
            <p:ph type="sldNum" sz="quarter" idx="12"/>
          </p:nvPr>
        </p:nvSpPr>
        <p:spPr/>
        <p:txBody>
          <a:bodyPr/>
          <a:lstStyle/>
          <a:p>
            <a:fld id="{722BCE83-580D-CB48-89AF-B108EE5F5807}" type="slidenum">
              <a:rPr lang="de-DE" smtClean="0"/>
              <a:pPr/>
              <a:t>13</a:t>
            </a:fld>
            <a:endParaRPr lang="de-DE"/>
          </a:p>
        </p:txBody>
      </p:sp>
      <p:sp>
        <p:nvSpPr>
          <p:cNvPr id="7" name="Titel 4"/>
          <p:cNvSpPr txBox="1">
            <a:spLocks/>
          </p:cNvSpPr>
          <p:nvPr/>
        </p:nvSpPr>
        <p:spPr>
          <a:xfrm>
            <a:off x="253220" y="1730720"/>
            <a:ext cx="8631708" cy="2361446"/>
          </a:xfrm>
          <a:prstGeom prst="rect">
            <a:avLst/>
          </a:prstGeom>
        </p:spPr>
        <p:txBody>
          <a:bodyPr/>
          <a:lstStyle>
            <a:lvl1pPr algn="l" rtl="0" eaLnBrk="1" fontAlgn="base" hangingPunct="1">
              <a:spcBef>
                <a:spcPct val="0"/>
              </a:spcBef>
              <a:spcAft>
                <a:spcPct val="0"/>
              </a:spcAft>
              <a:defRPr sz="3600" b="1" kern="1200">
                <a:solidFill>
                  <a:schemeClr val="bg1"/>
                </a:solidFill>
                <a:latin typeface="+mj-lt"/>
                <a:ea typeface="ヒラギノ角ゴ Pro W3" charset="0"/>
                <a:cs typeface="ヒラギノ角ゴ Pro W3" charset="0"/>
              </a:defRPr>
            </a:lvl1pPr>
            <a:lvl2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2pPr>
            <a:lvl3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3pPr>
            <a:lvl4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4pPr>
            <a:lvl5pPr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5pPr>
            <a:lvl6pPr marL="4572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6pPr>
            <a:lvl7pPr marL="9144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7pPr>
            <a:lvl8pPr marL="13716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8pPr>
            <a:lvl9pPr marL="1828800" algn="l" rtl="0" eaLnBrk="1" fontAlgn="base" hangingPunct="1">
              <a:spcBef>
                <a:spcPct val="0"/>
              </a:spcBef>
              <a:spcAft>
                <a:spcPct val="0"/>
              </a:spcAft>
              <a:defRPr sz="4200">
                <a:solidFill>
                  <a:schemeClr val="bg1"/>
                </a:solidFill>
                <a:latin typeface="Arial" charset="0"/>
                <a:ea typeface="ヒラギノ角ゴ Pro W3" charset="0"/>
                <a:cs typeface="ヒラギノ角ゴ Pro W3" charset="0"/>
              </a:defRPr>
            </a:lvl9pPr>
          </a:lstStyle>
          <a:p>
            <a:r>
              <a:rPr lang="de-DE" sz="6600" dirty="0"/>
              <a:t>Ich bedanke mich für Ihre Aufmerksamkeit</a:t>
            </a:r>
          </a:p>
        </p:txBody>
      </p:sp>
      <p:sp>
        <p:nvSpPr>
          <p:cNvPr id="2" name="Fußzeilenplatzhalter 1"/>
          <p:cNvSpPr>
            <a:spLocks noGrp="1"/>
          </p:cNvSpPr>
          <p:nvPr>
            <p:ph type="ftr" sz="quarter" idx="11"/>
          </p:nvPr>
        </p:nvSpPr>
        <p:spPr>
          <a:xfrm>
            <a:off x="3866003" y="639322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Tree>
    <p:extLst>
      <p:ext uri="{BB962C8B-B14F-4D97-AF65-F5344CB8AC3E}">
        <p14:creationId xmlns:p14="http://schemas.microsoft.com/office/powerpoint/2010/main" val="207798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6"/>
          </p:nvPr>
        </p:nvSpPr>
        <p:spPr/>
        <p:txBody>
          <a:bodyPr/>
          <a:lstStyle/>
          <a:p>
            <a:fld id="{10184E05-C22D-E44F-90FE-D2F1C12E15D2}" type="slidenum">
              <a:rPr lang="de-DE" smtClean="0"/>
              <a:pPr/>
              <a:t>2</a:t>
            </a:fld>
            <a:endParaRPr lang="de-DE"/>
          </a:p>
        </p:txBody>
      </p:sp>
      <p:sp>
        <p:nvSpPr>
          <p:cNvPr id="10" name="Text Box 69"/>
          <p:cNvSpPr txBox="1">
            <a:spLocks noChangeArrowheads="1"/>
          </p:cNvSpPr>
          <p:nvPr/>
        </p:nvSpPr>
        <p:spPr bwMode="auto">
          <a:xfrm>
            <a:off x="497942" y="234950"/>
            <a:ext cx="803645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387" tIns="46194" rIns="92387" bIns="4619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9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de-DE" sz="2500" b="1" dirty="0">
                <a:solidFill>
                  <a:srgbClr val="151D29"/>
                </a:solidFill>
              </a:rPr>
              <a:t>Stand der Verfahren 2014</a:t>
            </a:r>
          </a:p>
        </p:txBody>
      </p:sp>
      <p:sp>
        <p:nvSpPr>
          <p:cNvPr id="2" name="Datumsplatzhalter 1"/>
          <p:cNvSpPr>
            <a:spLocks noGrp="1"/>
          </p:cNvSpPr>
          <p:nvPr>
            <p:ph type="dt" sz="half" idx="14"/>
          </p:nvPr>
        </p:nvSpPr>
        <p:spPr/>
        <p:txBody>
          <a:bodyPr/>
          <a:lstStyle/>
          <a:p>
            <a:pPr>
              <a:defRPr/>
            </a:pPr>
            <a:r>
              <a:rPr lang="de-DE" dirty="0"/>
              <a:t>Stand 24.08.2018</a:t>
            </a:r>
          </a:p>
        </p:txBody>
      </p:sp>
      <p:sp>
        <p:nvSpPr>
          <p:cNvPr id="3" name="Fußzeilenplatzhalter 2"/>
          <p:cNvSpPr>
            <a:spLocks noGrp="1"/>
          </p:cNvSpPr>
          <p:nvPr>
            <p:ph type="ftr" sz="quarter" idx="15"/>
          </p:nvPr>
        </p:nvSpPr>
        <p:spPr>
          <a:xfrm>
            <a:off x="3657773" y="639701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3153467825"/>
              </p:ext>
            </p:extLst>
          </p:nvPr>
        </p:nvGraphicFramePr>
        <p:xfrm>
          <a:off x="347349" y="770916"/>
          <a:ext cx="8434701" cy="4401768"/>
        </p:xfrm>
        <a:graphic>
          <a:graphicData uri="http://schemas.openxmlformats.org/drawingml/2006/table">
            <a:tbl>
              <a:tblPr firstRow="1" bandRow="1">
                <a:tableStyleId>{3B4B98B0-60AC-42C2-AFA5-B58CD77FA1E5}</a:tableStyleId>
              </a:tblPr>
              <a:tblGrid>
                <a:gridCol w="567051">
                  <a:extLst>
                    <a:ext uri="{9D8B030D-6E8A-4147-A177-3AD203B41FA5}">
                      <a16:colId xmlns:a16="http://schemas.microsoft.com/office/drawing/2014/main" val="20000"/>
                    </a:ext>
                  </a:extLst>
                </a:gridCol>
                <a:gridCol w="832715">
                  <a:extLst>
                    <a:ext uri="{9D8B030D-6E8A-4147-A177-3AD203B41FA5}">
                      <a16:colId xmlns:a16="http://schemas.microsoft.com/office/drawing/2014/main" val="20001"/>
                    </a:ext>
                  </a:extLst>
                </a:gridCol>
                <a:gridCol w="1104727">
                  <a:extLst>
                    <a:ext uri="{9D8B030D-6E8A-4147-A177-3AD203B41FA5}">
                      <a16:colId xmlns:a16="http://schemas.microsoft.com/office/drawing/2014/main" val="20002"/>
                    </a:ext>
                  </a:extLst>
                </a:gridCol>
                <a:gridCol w="1077362">
                  <a:extLst>
                    <a:ext uri="{9D8B030D-6E8A-4147-A177-3AD203B41FA5}">
                      <a16:colId xmlns:a16="http://schemas.microsoft.com/office/drawing/2014/main" val="20003"/>
                    </a:ext>
                  </a:extLst>
                </a:gridCol>
                <a:gridCol w="3009942">
                  <a:extLst>
                    <a:ext uri="{9D8B030D-6E8A-4147-A177-3AD203B41FA5}">
                      <a16:colId xmlns:a16="http://schemas.microsoft.com/office/drawing/2014/main" val="20004"/>
                    </a:ext>
                  </a:extLst>
                </a:gridCol>
                <a:gridCol w="1842904">
                  <a:extLst>
                    <a:ext uri="{9D8B030D-6E8A-4147-A177-3AD203B41FA5}">
                      <a16:colId xmlns:a16="http://schemas.microsoft.com/office/drawing/2014/main" val="20005"/>
                    </a:ext>
                  </a:extLst>
                </a:gridCol>
              </a:tblGrid>
              <a:tr h="455486">
                <a:tc>
                  <a:txBody>
                    <a:bodyPr/>
                    <a:lstStyle/>
                    <a:p>
                      <a:pPr algn="ctr"/>
                      <a:endParaRPr lang="de-DE" sz="1200" dirty="0">
                        <a:solidFill>
                          <a:srgbClr val="101822"/>
                        </a:solidFill>
                      </a:endParaRPr>
                    </a:p>
                  </a:txBody>
                  <a:tcPr/>
                </a:tc>
                <a:tc>
                  <a:txBody>
                    <a:bodyPr/>
                    <a:lstStyle/>
                    <a:p>
                      <a:pPr algn="ctr"/>
                      <a:r>
                        <a:rPr lang="de-DE" sz="1200" dirty="0">
                          <a:solidFill>
                            <a:srgbClr val="101822"/>
                          </a:solidFill>
                        </a:rPr>
                        <a:t>Gesamt </a:t>
                      </a:r>
                    </a:p>
                  </a:txBody>
                  <a:tcPr/>
                </a:tc>
                <a:tc>
                  <a:txBody>
                    <a:bodyPr/>
                    <a:lstStyle/>
                    <a:p>
                      <a:pPr algn="ctr"/>
                      <a:r>
                        <a:rPr lang="de-DE" sz="1200" dirty="0">
                          <a:solidFill>
                            <a:srgbClr val="101822"/>
                          </a:solidFill>
                        </a:rPr>
                        <a:t>Zustimmung </a:t>
                      </a:r>
                    </a:p>
                  </a:txBody>
                  <a:tcPr/>
                </a:tc>
                <a:tc>
                  <a:txBody>
                    <a:bodyPr/>
                    <a:lstStyle/>
                    <a:p>
                      <a:pPr algn="ctr"/>
                      <a:r>
                        <a:rPr lang="de-DE" sz="1200" dirty="0">
                          <a:solidFill>
                            <a:srgbClr val="101822"/>
                          </a:solidFill>
                        </a:rPr>
                        <a:t>Ablehnung </a:t>
                      </a:r>
                    </a:p>
                  </a:txBody>
                  <a:tcPr/>
                </a:tc>
                <a:tc>
                  <a:txBody>
                    <a:bodyPr/>
                    <a:lstStyle/>
                    <a:p>
                      <a:pPr algn="ctr"/>
                      <a:r>
                        <a:rPr lang="de-DE" sz="1200" dirty="0">
                          <a:solidFill>
                            <a:srgbClr val="101822"/>
                          </a:solidFill>
                        </a:rPr>
                        <a:t>Ergebnis </a:t>
                      </a:r>
                    </a:p>
                  </a:txBody>
                  <a:tcPr/>
                </a:tc>
                <a:tc>
                  <a:txBody>
                    <a:bodyPr/>
                    <a:lstStyle/>
                    <a:p>
                      <a:pPr algn="ctr"/>
                      <a:r>
                        <a:rPr lang="de-DE" sz="1200" dirty="0">
                          <a:solidFill>
                            <a:srgbClr val="101822"/>
                          </a:solidFill>
                        </a:rPr>
                        <a:t>Zahlungen</a:t>
                      </a:r>
                    </a:p>
                  </a:txBody>
                  <a:tcPr/>
                </a:tc>
                <a:extLst>
                  <a:ext uri="{0D108BD9-81ED-4DB2-BD59-A6C34878D82A}">
                    <a16:rowId xmlns:a16="http://schemas.microsoft.com/office/drawing/2014/main" val="10000"/>
                  </a:ext>
                </a:extLst>
              </a:tr>
              <a:tr h="1139133">
                <a:tc>
                  <a:txBody>
                    <a:bodyPr/>
                    <a:lstStyle/>
                    <a:p>
                      <a:pPr algn="ctr"/>
                      <a:r>
                        <a:rPr lang="de-DE" sz="1200" dirty="0">
                          <a:solidFill>
                            <a:srgbClr val="101822"/>
                          </a:solidFill>
                        </a:rPr>
                        <a:t>RAG</a:t>
                      </a:r>
                    </a:p>
                  </a:txBody>
                  <a:tcPr/>
                </a:tc>
                <a:tc>
                  <a:txBody>
                    <a:bodyPr/>
                    <a:lstStyle/>
                    <a:p>
                      <a:pPr algn="ctr"/>
                      <a:r>
                        <a:rPr lang="de-DE" sz="1200" dirty="0">
                          <a:solidFill>
                            <a:srgbClr val="101822"/>
                          </a:solidFill>
                        </a:rPr>
                        <a:t>88</a:t>
                      </a:r>
                    </a:p>
                  </a:txBody>
                  <a:tcPr/>
                </a:tc>
                <a:tc>
                  <a:txBody>
                    <a:bodyPr/>
                    <a:lstStyle/>
                    <a:p>
                      <a:pPr algn="ctr"/>
                      <a:r>
                        <a:rPr lang="de-DE" sz="1200" dirty="0">
                          <a:solidFill>
                            <a:srgbClr val="101822"/>
                          </a:solidFill>
                        </a:rPr>
                        <a:t>84</a:t>
                      </a:r>
                    </a:p>
                  </a:txBody>
                  <a:tcPr/>
                </a:tc>
                <a:tc>
                  <a:txBody>
                    <a:bodyPr/>
                    <a:lstStyle/>
                    <a:p>
                      <a:pPr algn="ctr"/>
                      <a:r>
                        <a:rPr lang="de-DE" sz="1200" dirty="0">
                          <a:solidFill>
                            <a:srgbClr val="101822"/>
                          </a:solidFill>
                        </a:rPr>
                        <a:t>4</a:t>
                      </a:r>
                    </a:p>
                  </a:txBody>
                  <a:tcPr/>
                </a:tc>
                <a:tc>
                  <a:txBody>
                    <a:bodyPr/>
                    <a:lstStyle/>
                    <a:p>
                      <a:pPr marL="171450" indent="-171450" algn="l">
                        <a:buFont typeface="Arial" panose="020B0604020202020204" pitchFamily="34" charset="0"/>
                        <a:buChar char="•"/>
                      </a:pPr>
                      <a:r>
                        <a:rPr lang="de-DE" sz="1200" dirty="0">
                          <a:solidFill>
                            <a:srgbClr val="101822"/>
                          </a:solidFill>
                        </a:rPr>
                        <a:t>59 Fälle durch Vergleich</a:t>
                      </a:r>
                    </a:p>
                    <a:p>
                      <a:pPr marL="171450" indent="-171450" algn="l">
                        <a:buFont typeface="Arial" panose="020B0604020202020204" pitchFamily="34" charset="0"/>
                        <a:buChar char="•"/>
                      </a:pPr>
                      <a:r>
                        <a:rPr lang="de-DE" sz="1200" baseline="0" dirty="0">
                          <a:solidFill>
                            <a:srgbClr val="101822"/>
                          </a:solidFill>
                        </a:rPr>
                        <a:t>25 Fälle sonstige Erledigung (z.B. Verjährung/ Rücknahme)</a:t>
                      </a:r>
                    </a:p>
                  </a:txBody>
                  <a:tcPr/>
                </a:tc>
                <a:tc>
                  <a:txBody>
                    <a:bodyPr/>
                    <a:lstStyle/>
                    <a:p>
                      <a:pPr algn="ctr"/>
                      <a:r>
                        <a:rPr lang="de-DE" sz="1200" dirty="0">
                          <a:solidFill>
                            <a:srgbClr val="101822"/>
                          </a:solidFill>
                        </a:rPr>
                        <a:t>419.008,00 €</a:t>
                      </a:r>
                    </a:p>
                  </a:txBody>
                  <a:tcPr/>
                </a:tc>
                <a:extLst>
                  <a:ext uri="{0D108BD9-81ED-4DB2-BD59-A6C34878D82A}">
                    <a16:rowId xmlns:a16="http://schemas.microsoft.com/office/drawing/2014/main" val="10001"/>
                  </a:ext>
                </a:extLst>
              </a:tr>
              <a:tr h="772982">
                <a:tc>
                  <a:txBody>
                    <a:bodyPr/>
                    <a:lstStyle/>
                    <a:p>
                      <a:pPr algn="ctr"/>
                      <a:r>
                        <a:rPr lang="de-DE" sz="1200" dirty="0">
                          <a:solidFill>
                            <a:srgbClr val="101822"/>
                          </a:solidFill>
                        </a:rPr>
                        <a:t>EBV</a:t>
                      </a:r>
                    </a:p>
                  </a:txBody>
                  <a:tcPr/>
                </a:tc>
                <a:tc>
                  <a:txBody>
                    <a:bodyPr/>
                    <a:lstStyle/>
                    <a:p>
                      <a:pPr algn="ctr"/>
                      <a:r>
                        <a:rPr lang="de-DE" sz="1200" dirty="0">
                          <a:solidFill>
                            <a:srgbClr val="101822"/>
                          </a:solidFill>
                        </a:rPr>
                        <a:t>6</a:t>
                      </a:r>
                    </a:p>
                  </a:txBody>
                  <a:tcPr/>
                </a:tc>
                <a:tc>
                  <a:txBody>
                    <a:bodyPr/>
                    <a:lstStyle/>
                    <a:p>
                      <a:pPr algn="ctr"/>
                      <a:r>
                        <a:rPr lang="de-DE" sz="1200" dirty="0">
                          <a:solidFill>
                            <a:srgbClr val="101822"/>
                          </a:solidFill>
                        </a:rPr>
                        <a:t>6</a:t>
                      </a:r>
                    </a:p>
                  </a:txBody>
                  <a:tcPr/>
                </a:tc>
                <a:tc>
                  <a:txBody>
                    <a:bodyPr/>
                    <a:lstStyle/>
                    <a:p>
                      <a:pPr algn="ctr"/>
                      <a:r>
                        <a:rPr lang="de-DE" sz="1200" dirty="0">
                          <a:solidFill>
                            <a:srgbClr val="101822"/>
                          </a:solidFill>
                        </a:rPr>
                        <a:t>-</a:t>
                      </a:r>
                    </a:p>
                  </a:txBody>
                  <a:tcPr/>
                </a:tc>
                <a:tc>
                  <a:txBody>
                    <a:bodyPr/>
                    <a:lstStyle/>
                    <a:p>
                      <a:pPr marL="171450" indent="-171450" algn="l">
                        <a:buFont typeface="Arial" panose="020B0604020202020204" pitchFamily="34" charset="0"/>
                        <a:buChar char="•"/>
                      </a:pPr>
                      <a:r>
                        <a:rPr lang="de-DE" sz="1200" dirty="0">
                          <a:solidFill>
                            <a:srgbClr val="101822"/>
                          </a:solidFill>
                        </a:rPr>
                        <a:t>2 Fälle durch Vergleich</a:t>
                      </a:r>
                    </a:p>
                    <a:p>
                      <a:pPr marL="171450" indent="-171450" algn="l">
                        <a:buFont typeface="Arial" panose="020B0604020202020204" pitchFamily="34" charset="0"/>
                        <a:buChar char="•"/>
                      </a:pPr>
                      <a:r>
                        <a:rPr lang="de-DE" sz="1200" dirty="0">
                          <a:solidFill>
                            <a:srgbClr val="101822"/>
                          </a:solidFill>
                        </a:rPr>
                        <a:t>4 Fälle durch sonstige Erledigung</a:t>
                      </a:r>
                      <a:r>
                        <a:rPr lang="de-DE" sz="1200" baseline="0" dirty="0">
                          <a:solidFill>
                            <a:srgbClr val="101822"/>
                          </a:solidFill>
                        </a:rPr>
                        <a:t> </a:t>
                      </a:r>
                      <a:endParaRPr lang="de-DE" sz="1200" dirty="0">
                        <a:solidFill>
                          <a:srgbClr val="101822"/>
                        </a:solidFill>
                      </a:endParaRPr>
                    </a:p>
                  </a:txBody>
                  <a:tcPr/>
                </a:tc>
                <a:tc>
                  <a:txBody>
                    <a:bodyPr/>
                    <a:lstStyle/>
                    <a:p>
                      <a:pPr algn="ctr"/>
                      <a:r>
                        <a:rPr lang="de-DE" sz="1200" dirty="0">
                          <a:solidFill>
                            <a:srgbClr val="101822"/>
                          </a:solidFill>
                        </a:rPr>
                        <a:t>6.500,00 €</a:t>
                      </a:r>
                    </a:p>
                  </a:txBody>
                  <a:tcPr/>
                </a:tc>
                <a:extLst>
                  <a:ext uri="{0D108BD9-81ED-4DB2-BD59-A6C34878D82A}">
                    <a16:rowId xmlns:a16="http://schemas.microsoft.com/office/drawing/2014/main" val="10002"/>
                  </a:ext>
                </a:extLst>
              </a:tr>
              <a:tr h="895034">
                <a:tc>
                  <a:txBody>
                    <a:bodyPr/>
                    <a:lstStyle/>
                    <a:p>
                      <a:pPr algn="ctr"/>
                      <a:r>
                        <a:rPr lang="de-DE" sz="1200" dirty="0">
                          <a:solidFill>
                            <a:srgbClr val="101822"/>
                          </a:solidFill>
                        </a:rPr>
                        <a:t>IBB</a:t>
                      </a:r>
                    </a:p>
                  </a:txBody>
                  <a:tcPr/>
                </a:tc>
                <a:tc>
                  <a:txBody>
                    <a:bodyPr/>
                    <a:lstStyle/>
                    <a:p>
                      <a:pPr algn="ctr"/>
                      <a:r>
                        <a:rPr lang="de-DE" sz="1200" dirty="0">
                          <a:solidFill>
                            <a:srgbClr val="101822"/>
                          </a:solidFill>
                        </a:rPr>
                        <a:t>2</a:t>
                      </a:r>
                    </a:p>
                  </a:txBody>
                  <a:tcPr/>
                </a:tc>
                <a:tc>
                  <a:txBody>
                    <a:bodyPr/>
                    <a:lstStyle/>
                    <a:p>
                      <a:pPr algn="ctr"/>
                      <a:r>
                        <a:rPr lang="de-DE" sz="1200" dirty="0">
                          <a:solidFill>
                            <a:srgbClr val="101822"/>
                          </a:solidFill>
                        </a:rPr>
                        <a:t>2</a:t>
                      </a:r>
                    </a:p>
                  </a:txBody>
                  <a:tcPr/>
                </a:tc>
                <a:tc>
                  <a:txBody>
                    <a:bodyPr/>
                    <a:lstStyle/>
                    <a:p>
                      <a:pPr algn="ctr"/>
                      <a:r>
                        <a:rPr lang="de-DE" sz="1200" dirty="0">
                          <a:solidFill>
                            <a:srgbClr val="101822"/>
                          </a:solidFill>
                        </a:rPr>
                        <a:t>-</a:t>
                      </a:r>
                    </a:p>
                  </a:txBody>
                  <a:tcPr/>
                </a:tc>
                <a:tc>
                  <a:txBody>
                    <a:bodyPr/>
                    <a:lstStyle/>
                    <a:p>
                      <a:pPr marL="171450" indent="-171450" algn="l">
                        <a:buFont typeface="Arial" panose="020B0604020202020204" pitchFamily="34" charset="0"/>
                        <a:buChar char="•"/>
                      </a:pPr>
                      <a:r>
                        <a:rPr lang="de-DE" sz="1200" baseline="0" dirty="0">
                          <a:solidFill>
                            <a:srgbClr val="101822"/>
                          </a:solidFill>
                        </a:rPr>
                        <a:t>2 Fälle durch sonstige Erledigung</a:t>
                      </a:r>
                      <a:endParaRPr lang="de-DE" sz="1200" dirty="0">
                        <a:solidFill>
                          <a:srgbClr val="101822"/>
                        </a:solidFill>
                      </a:endParaRPr>
                    </a:p>
                  </a:txBody>
                  <a:tcPr/>
                </a:tc>
                <a:tc>
                  <a:txBody>
                    <a:bodyPr/>
                    <a:lstStyle/>
                    <a:p>
                      <a:pPr algn="ctr"/>
                      <a:r>
                        <a:rPr lang="de-DE" sz="1200" dirty="0">
                          <a:solidFill>
                            <a:srgbClr val="101822"/>
                          </a:solidFill>
                        </a:rPr>
                        <a:t>35.500,00 €</a:t>
                      </a:r>
                    </a:p>
                  </a:txBody>
                  <a:tcPr/>
                </a:tc>
                <a:extLst>
                  <a:ext uri="{0D108BD9-81ED-4DB2-BD59-A6C34878D82A}">
                    <a16:rowId xmlns:a16="http://schemas.microsoft.com/office/drawing/2014/main" val="10003"/>
                  </a:ext>
                </a:extLst>
              </a:tr>
              <a:tr h="1139133">
                <a:tc>
                  <a:txBody>
                    <a:bodyPr/>
                    <a:lstStyle/>
                    <a:p>
                      <a:pPr algn="ctr"/>
                      <a:endParaRPr lang="de-DE" sz="1200" b="1" dirty="0">
                        <a:solidFill>
                          <a:srgbClr val="101822"/>
                        </a:solidFill>
                      </a:endParaRPr>
                    </a:p>
                  </a:txBody>
                  <a:tcPr/>
                </a:tc>
                <a:tc>
                  <a:txBody>
                    <a:bodyPr/>
                    <a:lstStyle/>
                    <a:p>
                      <a:pPr algn="ctr"/>
                      <a:r>
                        <a:rPr lang="de-DE" sz="1200" b="1" dirty="0">
                          <a:solidFill>
                            <a:srgbClr val="101822"/>
                          </a:solidFill>
                        </a:rPr>
                        <a:t>96</a:t>
                      </a:r>
                    </a:p>
                  </a:txBody>
                  <a:tcPr/>
                </a:tc>
                <a:tc>
                  <a:txBody>
                    <a:bodyPr/>
                    <a:lstStyle/>
                    <a:p>
                      <a:pPr algn="ctr"/>
                      <a:r>
                        <a:rPr lang="de-DE" sz="1200" b="1" dirty="0">
                          <a:solidFill>
                            <a:srgbClr val="101822"/>
                          </a:solidFill>
                        </a:rPr>
                        <a:t>92</a:t>
                      </a:r>
                    </a:p>
                  </a:txBody>
                  <a:tcPr/>
                </a:tc>
                <a:tc>
                  <a:txBody>
                    <a:bodyPr/>
                    <a:lstStyle/>
                    <a:p>
                      <a:pPr algn="ctr"/>
                      <a:r>
                        <a:rPr lang="de-DE" sz="1200" b="1" dirty="0">
                          <a:solidFill>
                            <a:srgbClr val="101822"/>
                          </a:solidFill>
                        </a:rPr>
                        <a:t>4</a:t>
                      </a:r>
                    </a:p>
                  </a:txBody>
                  <a:tcPr/>
                </a:tc>
                <a:tc>
                  <a:txBody>
                    <a:bodyPr/>
                    <a:lstStyle/>
                    <a:p>
                      <a:pPr algn="ctr"/>
                      <a:r>
                        <a:rPr lang="de-DE" sz="1200" b="1" dirty="0">
                          <a:solidFill>
                            <a:srgbClr val="101822"/>
                          </a:solidFill>
                        </a:rPr>
                        <a:t>Alle Verfahren</a:t>
                      </a:r>
                      <a:r>
                        <a:rPr lang="de-DE" sz="1200" b="1" baseline="0" dirty="0">
                          <a:solidFill>
                            <a:srgbClr val="101822"/>
                          </a:solidFill>
                        </a:rPr>
                        <a:t> sind abgeschlossen</a:t>
                      </a:r>
                      <a:endParaRPr lang="de-DE" sz="1200" b="1" dirty="0">
                        <a:solidFill>
                          <a:srgbClr val="101822"/>
                        </a:solidFill>
                      </a:endParaRPr>
                    </a:p>
                  </a:txBody>
                  <a:tcPr/>
                </a:tc>
                <a:tc>
                  <a:txBody>
                    <a:bodyPr/>
                    <a:lstStyle/>
                    <a:p>
                      <a:pPr algn="ctr"/>
                      <a:r>
                        <a:rPr lang="de-DE" sz="1200" b="1" dirty="0">
                          <a:solidFill>
                            <a:srgbClr val="101822"/>
                          </a:solidFill>
                        </a:rPr>
                        <a:t>461.008,00 €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8810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6"/>
          </p:nvPr>
        </p:nvSpPr>
        <p:spPr/>
        <p:txBody>
          <a:bodyPr/>
          <a:lstStyle/>
          <a:p>
            <a:fld id="{10184E05-C22D-E44F-90FE-D2F1C12E15D2}" type="slidenum">
              <a:rPr lang="de-DE" smtClean="0"/>
              <a:pPr/>
              <a:t>3</a:t>
            </a:fld>
            <a:endParaRPr lang="de-DE"/>
          </a:p>
        </p:txBody>
      </p:sp>
      <p:sp>
        <p:nvSpPr>
          <p:cNvPr id="10" name="Text Box 69"/>
          <p:cNvSpPr txBox="1">
            <a:spLocks noChangeArrowheads="1"/>
          </p:cNvSpPr>
          <p:nvPr/>
        </p:nvSpPr>
        <p:spPr bwMode="auto">
          <a:xfrm>
            <a:off x="262009" y="175747"/>
            <a:ext cx="8272391"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387" tIns="46194" rIns="92387" bIns="4619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9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de-DE" sz="2500" b="1" dirty="0">
                <a:solidFill>
                  <a:srgbClr val="101822"/>
                </a:solidFill>
              </a:rPr>
              <a:t>Stand der Verfahren 2015</a:t>
            </a:r>
          </a:p>
        </p:txBody>
      </p:sp>
      <p:sp>
        <p:nvSpPr>
          <p:cNvPr id="9" name="Textfeld 10"/>
          <p:cNvSpPr txBox="1">
            <a:spLocks noChangeArrowheads="1"/>
          </p:cNvSpPr>
          <p:nvPr/>
        </p:nvSpPr>
        <p:spPr bwMode="auto">
          <a:xfrm>
            <a:off x="343491" y="5274126"/>
            <a:ext cx="6769100" cy="709613"/>
          </a:xfrm>
          <a:prstGeom prst="rect">
            <a:avLst/>
          </a:prstGeom>
          <a:noFill/>
          <a:ln w="9525">
            <a:noFill/>
            <a:miter lim="800000"/>
            <a:headEnd/>
            <a:tailEnd/>
          </a:ln>
        </p:spPr>
        <p:txBody>
          <a:bodyPr lIns="92387" tIns="46194" rIns="92387" bIns="46194">
            <a:spAutoFit/>
          </a:bodyPr>
          <a:lstStyle/>
          <a:p>
            <a:pPr marL="228600" indent="-228600" eaLnBrk="1" hangingPunct="1">
              <a:buFontTx/>
              <a:buAutoNum type="arabicPeriod"/>
              <a:defRPr/>
            </a:pPr>
            <a:r>
              <a:rPr lang="de-DE" sz="800" dirty="0">
                <a:latin typeface="Arial" charset="0"/>
              </a:rPr>
              <a:t>Bei sieben Verfahren anderweitige Erledigung (z.B. Verfahren ruhen wegen Verhandlungen der Beteiligten außerhalb des Schlichtungsverfahrens, Nichteröffnung wg. Verfahrensunmöglichkeit) </a:t>
            </a:r>
          </a:p>
          <a:p>
            <a:pPr marL="228600" indent="-228600" eaLnBrk="1" hangingPunct="1">
              <a:buFontTx/>
              <a:buAutoNum type="arabicPeriod"/>
              <a:defRPr/>
            </a:pPr>
            <a:r>
              <a:rPr lang="de-DE" sz="800" dirty="0">
                <a:latin typeface="Arial" charset="0"/>
              </a:rPr>
              <a:t>Bei einem Verfahren Einigung vor Zustimmung/Ablehnung</a:t>
            </a:r>
          </a:p>
          <a:p>
            <a:pPr marL="228600" indent="-228600" eaLnBrk="1" hangingPunct="1">
              <a:buFont typeface="Arial" charset="0"/>
              <a:buChar char="•"/>
              <a:defRPr/>
            </a:pPr>
            <a:endParaRPr lang="de-DE" sz="800" dirty="0">
              <a:latin typeface="Arial" charset="0"/>
            </a:endParaRPr>
          </a:p>
          <a:p>
            <a:pPr eaLnBrk="1" hangingPunct="1">
              <a:defRPr/>
            </a:pPr>
            <a:endParaRPr lang="de-DE" sz="800" dirty="0">
              <a:latin typeface="Arial" charset="0"/>
            </a:endParaRPr>
          </a:p>
        </p:txBody>
      </p:sp>
      <p:sp>
        <p:nvSpPr>
          <p:cNvPr id="2" name="Datumsplatzhalter 1"/>
          <p:cNvSpPr>
            <a:spLocks noGrp="1"/>
          </p:cNvSpPr>
          <p:nvPr>
            <p:ph type="dt" sz="half" idx="14"/>
          </p:nvPr>
        </p:nvSpPr>
        <p:spPr>
          <a:xfrm>
            <a:off x="2234713" y="6365394"/>
            <a:ext cx="1069975" cy="190342"/>
          </a:xfrm>
        </p:spPr>
        <p:txBody>
          <a:bodyPr/>
          <a:lstStyle/>
          <a:p>
            <a:pPr>
              <a:defRPr/>
            </a:pPr>
            <a:r>
              <a:rPr lang="de-DE" dirty="0"/>
              <a:t>Stand 24.08.2018</a:t>
            </a:r>
          </a:p>
        </p:txBody>
      </p:sp>
      <p:sp>
        <p:nvSpPr>
          <p:cNvPr id="3" name="Fußzeilenplatzhalter 2"/>
          <p:cNvSpPr>
            <a:spLocks noGrp="1"/>
          </p:cNvSpPr>
          <p:nvPr>
            <p:ph type="ftr" sz="quarter" idx="15"/>
          </p:nvPr>
        </p:nvSpPr>
        <p:spPr>
          <a:xfrm>
            <a:off x="4496901" y="6365394"/>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1019230990"/>
              </p:ext>
            </p:extLst>
          </p:nvPr>
        </p:nvGraphicFramePr>
        <p:xfrm>
          <a:off x="343491" y="723915"/>
          <a:ext cx="8434701" cy="4401768"/>
        </p:xfrm>
        <a:graphic>
          <a:graphicData uri="http://schemas.openxmlformats.org/drawingml/2006/table">
            <a:tbl>
              <a:tblPr firstRow="1" bandRow="1">
                <a:tableStyleId>{3B4B98B0-60AC-42C2-AFA5-B58CD77FA1E5}</a:tableStyleId>
              </a:tblPr>
              <a:tblGrid>
                <a:gridCol w="553369">
                  <a:extLst>
                    <a:ext uri="{9D8B030D-6E8A-4147-A177-3AD203B41FA5}">
                      <a16:colId xmlns:a16="http://schemas.microsoft.com/office/drawing/2014/main" val="20000"/>
                    </a:ext>
                  </a:extLst>
                </a:gridCol>
                <a:gridCol w="846397">
                  <a:extLst>
                    <a:ext uri="{9D8B030D-6E8A-4147-A177-3AD203B41FA5}">
                      <a16:colId xmlns:a16="http://schemas.microsoft.com/office/drawing/2014/main" val="20001"/>
                    </a:ext>
                  </a:extLst>
                </a:gridCol>
                <a:gridCol w="1136312">
                  <a:extLst>
                    <a:ext uri="{9D8B030D-6E8A-4147-A177-3AD203B41FA5}">
                      <a16:colId xmlns:a16="http://schemas.microsoft.com/office/drawing/2014/main" val="20002"/>
                    </a:ext>
                  </a:extLst>
                </a:gridCol>
                <a:gridCol w="1032095">
                  <a:extLst>
                    <a:ext uri="{9D8B030D-6E8A-4147-A177-3AD203B41FA5}">
                      <a16:colId xmlns:a16="http://schemas.microsoft.com/office/drawing/2014/main" val="20003"/>
                    </a:ext>
                  </a:extLst>
                </a:gridCol>
                <a:gridCol w="3023624">
                  <a:extLst>
                    <a:ext uri="{9D8B030D-6E8A-4147-A177-3AD203B41FA5}">
                      <a16:colId xmlns:a16="http://schemas.microsoft.com/office/drawing/2014/main" val="20004"/>
                    </a:ext>
                  </a:extLst>
                </a:gridCol>
                <a:gridCol w="1842904">
                  <a:extLst>
                    <a:ext uri="{9D8B030D-6E8A-4147-A177-3AD203B41FA5}">
                      <a16:colId xmlns:a16="http://schemas.microsoft.com/office/drawing/2014/main" val="20005"/>
                    </a:ext>
                  </a:extLst>
                </a:gridCol>
              </a:tblGrid>
              <a:tr h="455486">
                <a:tc>
                  <a:txBody>
                    <a:bodyPr/>
                    <a:lstStyle/>
                    <a:p>
                      <a:pPr algn="ctr"/>
                      <a:endParaRPr lang="de-DE" sz="1200" dirty="0">
                        <a:solidFill>
                          <a:srgbClr val="151D29"/>
                        </a:solidFill>
                      </a:endParaRPr>
                    </a:p>
                  </a:txBody>
                  <a:tcPr/>
                </a:tc>
                <a:tc>
                  <a:txBody>
                    <a:bodyPr/>
                    <a:lstStyle/>
                    <a:p>
                      <a:pPr algn="ctr"/>
                      <a:r>
                        <a:rPr lang="de-DE" sz="1200" dirty="0">
                          <a:solidFill>
                            <a:srgbClr val="151D29"/>
                          </a:solidFill>
                        </a:rPr>
                        <a:t>Gesamt </a:t>
                      </a:r>
                    </a:p>
                  </a:txBody>
                  <a:tcPr/>
                </a:tc>
                <a:tc>
                  <a:txBody>
                    <a:bodyPr/>
                    <a:lstStyle/>
                    <a:p>
                      <a:pPr algn="ctr"/>
                      <a:r>
                        <a:rPr lang="de-DE" sz="1200" dirty="0">
                          <a:solidFill>
                            <a:srgbClr val="151D29"/>
                          </a:solidFill>
                        </a:rPr>
                        <a:t>Zustimmung </a:t>
                      </a:r>
                    </a:p>
                  </a:txBody>
                  <a:tcPr/>
                </a:tc>
                <a:tc>
                  <a:txBody>
                    <a:bodyPr/>
                    <a:lstStyle/>
                    <a:p>
                      <a:pPr algn="ctr"/>
                      <a:r>
                        <a:rPr lang="de-DE" sz="1200" dirty="0">
                          <a:solidFill>
                            <a:srgbClr val="151D29"/>
                          </a:solidFill>
                        </a:rPr>
                        <a:t>Ablehnung </a:t>
                      </a:r>
                    </a:p>
                  </a:txBody>
                  <a:tcPr/>
                </a:tc>
                <a:tc>
                  <a:txBody>
                    <a:bodyPr/>
                    <a:lstStyle/>
                    <a:p>
                      <a:pPr algn="ctr"/>
                      <a:r>
                        <a:rPr lang="de-DE" sz="1200" dirty="0">
                          <a:solidFill>
                            <a:srgbClr val="151D29"/>
                          </a:solidFill>
                        </a:rPr>
                        <a:t>Ergebnis </a:t>
                      </a:r>
                    </a:p>
                  </a:txBody>
                  <a:tcPr/>
                </a:tc>
                <a:tc>
                  <a:txBody>
                    <a:bodyPr/>
                    <a:lstStyle/>
                    <a:p>
                      <a:pPr algn="ctr"/>
                      <a:r>
                        <a:rPr lang="de-DE" sz="1200" dirty="0">
                          <a:solidFill>
                            <a:srgbClr val="151D29"/>
                          </a:solidFill>
                        </a:rPr>
                        <a:t>Zahlungen</a:t>
                      </a:r>
                    </a:p>
                  </a:txBody>
                  <a:tcPr/>
                </a:tc>
                <a:extLst>
                  <a:ext uri="{0D108BD9-81ED-4DB2-BD59-A6C34878D82A}">
                    <a16:rowId xmlns:a16="http://schemas.microsoft.com/office/drawing/2014/main" val="10000"/>
                  </a:ext>
                </a:extLst>
              </a:tr>
              <a:tr h="1139133">
                <a:tc>
                  <a:txBody>
                    <a:bodyPr/>
                    <a:lstStyle/>
                    <a:p>
                      <a:pPr algn="ctr"/>
                      <a:r>
                        <a:rPr lang="de-DE" sz="1200" dirty="0">
                          <a:solidFill>
                            <a:srgbClr val="151D29"/>
                          </a:solidFill>
                        </a:rPr>
                        <a:t>RAG</a:t>
                      </a:r>
                    </a:p>
                  </a:txBody>
                  <a:tcPr/>
                </a:tc>
                <a:tc>
                  <a:txBody>
                    <a:bodyPr/>
                    <a:lstStyle/>
                    <a:p>
                      <a:pPr algn="ctr"/>
                      <a:r>
                        <a:rPr lang="de-DE" sz="1200" dirty="0">
                          <a:solidFill>
                            <a:srgbClr val="151D29"/>
                          </a:solidFill>
                        </a:rPr>
                        <a:t>111¹</a:t>
                      </a:r>
                    </a:p>
                    <a:p>
                      <a:pPr algn="ctr"/>
                      <a:endParaRPr lang="de-DE" sz="1200" dirty="0">
                        <a:solidFill>
                          <a:srgbClr val="151D29"/>
                        </a:solidFill>
                      </a:endParaRPr>
                    </a:p>
                  </a:txBody>
                  <a:tcPr/>
                </a:tc>
                <a:tc>
                  <a:txBody>
                    <a:bodyPr/>
                    <a:lstStyle/>
                    <a:p>
                      <a:pPr algn="ctr"/>
                      <a:r>
                        <a:rPr lang="de-DE" sz="1200" dirty="0">
                          <a:solidFill>
                            <a:srgbClr val="151D29"/>
                          </a:solidFill>
                        </a:rPr>
                        <a:t>97</a:t>
                      </a:r>
                    </a:p>
                  </a:txBody>
                  <a:tcPr/>
                </a:tc>
                <a:tc>
                  <a:txBody>
                    <a:bodyPr/>
                    <a:lstStyle/>
                    <a:p>
                      <a:pPr algn="ctr"/>
                      <a:r>
                        <a:rPr lang="de-DE" sz="1200" dirty="0">
                          <a:solidFill>
                            <a:srgbClr val="151D29"/>
                          </a:solidFill>
                        </a:rPr>
                        <a:t>7</a:t>
                      </a:r>
                    </a:p>
                  </a:txBody>
                  <a:tcPr/>
                </a:tc>
                <a:tc>
                  <a:txBody>
                    <a:bodyPr/>
                    <a:lstStyle/>
                    <a:p>
                      <a:pPr marL="171450" indent="-171450" algn="l">
                        <a:buFont typeface="Arial" panose="020B0604020202020204" pitchFamily="34" charset="0"/>
                        <a:buChar char="•"/>
                      </a:pPr>
                      <a:r>
                        <a:rPr lang="de-DE" sz="1200" dirty="0">
                          <a:solidFill>
                            <a:srgbClr val="151D29"/>
                          </a:solidFill>
                        </a:rPr>
                        <a:t>48 Fälle durch Vergleich</a:t>
                      </a:r>
                    </a:p>
                    <a:p>
                      <a:pPr marL="171450" indent="-171450" algn="l">
                        <a:buFont typeface="Arial" panose="020B0604020202020204" pitchFamily="34" charset="0"/>
                        <a:buChar char="•"/>
                      </a:pPr>
                      <a:r>
                        <a:rPr lang="de-DE" sz="1200" baseline="0" dirty="0">
                          <a:solidFill>
                            <a:srgbClr val="151D29"/>
                          </a:solidFill>
                        </a:rPr>
                        <a:t>49 Fälle sonstige Erledigung (z.B. Verjährung/ Rücknahme)</a:t>
                      </a:r>
                    </a:p>
                    <a:p>
                      <a:pPr marL="171450" indent="-171450" algn="l">
                        <a:buFont typeface="Arial" panose="020B0604020202020204" pitchFamily="34" charset="0"/>
                        <a:buChar char="•"/>
                      </a:pPr>
                      <a:r>
                        <a:rPr lang="de-DE" sz="1200" baseline="0" dirty="0">
                          <a:solidFill>
                            <a:srgbClr val="151D29"/>
                          </a:solidFill>
                        </a:rPr>
                        <a:t>19 Fälle Gutachterbeauftragung</a:t>
                      </a:r>
                      <a:endParaRPr lang="de-DE" sz="1200" dirty="0">
                        <a:solidFill>
                          <a:srgbClr val="151D29"/>
                        </a:solidFill>
                      </a:endParaRPr>
                    </a:p>
                  </a:txBody>
                  <a:tcPr/>
                </a:tc>
                <a:tc>
                  <a:txBody>
                    <a:bodyPr/>
                    <a:lstStyle/>
                    <a:p>
                      <a:pPr algn="ctr"/>
                      <a:r>
                        <a:rPr lang="de-DE" sz="1200" dirty="0">
                          <a:solidFill>
                            <a:srgbClr val="151D29"/>
                          </a:solidFill>
                        </a:rPr>
                        <a:t>781.285,00 €</a:t>
                      </a:r>
                    </a:p>
                  </a:txBody>
                  <a:tcPr/>
                </a:tc>
                <a:extLst>
                  <a:ext uri="{0D108BD9-81ED-4DB2-BD59-A6C34878D82A}">
                    <a16:rowId xmlns:a16="http://schemas.microsoft.com/office/drawing/2014/main" val="10001"/>
                  </a:ext>
                </a:extLst>
              </a:tr>
              <a:tr h="772982">
                <a:tc>
                  <a:txBody>
                    <a:bodyPr/>
                    <a:lstStyle/>
                    <a:p>
                      <a:pPr algn="ctr"/>
                      <a:r>
                        <a:rPr lang="de-DE" sz="1200" dirty="0">
                          <a:solidFill>
                            <a:srgbClr val="151D29"/>
                          </a:solidFill>
                        </a:rPr>
                        <a:t>EBV</a:t>
                      </a:r>
                    </a:p>
                  </a:txBody>
                  <a:tcPr/>
                </a:tc>
                <a:tc>
                  <a:txBody>
                    <a:bodyPr/>
                    <a:lstStyle/>
                    <a:p>
                      <a:pPr algn="ctr"/>
                      <a:r>
                        <a:rPr lang="de-DE" sz="1200" dirty="0">
                          <a:solidFill>
                            <a:srgbClr val="151D29"/>
                          </a:solidFill>
                        </a:rPr>
                        <a:t>7²</a:t>
                      </a:r>
                    </a:p>
                  </a:txBody>
                  <a:tcPr/>
                </a:tc>
                <a:tc>
                  <a:txBody>
                    <a:bodyPr/>
                    <a:lstStyle/>
                    <a:p>
                      <a:pPr algn="ctr"/>
                      <a:r>
                        <a:rPr lang="de-DE" sz="1200" dirty="0">
                          <a:solidFill>
                            <a:srgbClr val="151D29"/>
                          </a:solidFill>
                        </a:rPr>
                        <a:t>4</a:t>
                      </a:r>
                    </a:p>
                  </a:txBody>
                  <a:tcPr/>
                </a:tc>
                <a:tc>
                  <a:txBody>
                    <a:bodyPr/>
                    <a:lstStyle/>
                    <a:p>
                      <a:pPr algn="ctr"/>
                      <a:r>
                        <a:rPr lang="de-DE" sz="1200" dirty="0">
                          <a:solidFill>
                            <a:srgbClr val="151D29"/>
                          </a:solidFill>
                        </a:rPr>
                        <a:t>2</a:t>
                      </a:r>
                    </a:p>
                  </a:txBody>
                  <a:tcPr/>
                </a:tc>
                <a:tc>
                  <a:txBody>
                    <a:bodyPr/>
                    <a:lstStyle/>
                    <a:p>
                      <a:pPr marL="171450" indent="-171450" algn="l">
                        <a:buFont typeface="Arial" panose="020B0604020202020204" pitchFamily="34" charset="0"/>
                        <a:buChar char="•"/>
                      </a:pPr>
                      <a:r>
                        <a:rPr lang="de-DE" sz="1200" dirty="0">
                          <a:solidFill>
                            <a:srgbClr val="151D29"/>
                          </a:solidFill>
                        </a:rPr>
                        <a:t>2 Fälle durch Vergleich</a:t>
                      </a:r>
                    </a:p>
                    <a:p>
                      <a:pPr marL="171450" indent="-171450" algn="l">
                        <a:buFont typeface="Arial" panose="020B0604020202020204" pitchFamily="34" charset="0"/>
                        <a:buChar char="•"/>
                      </a:pPr>
                      <a:r>
                        <a:rPr lang="de-DE" sz="1200" dirty="0">
                          <a:solidFill>
                            <a:srgbClr val="151D29"/>
                          </a:solidFill>
                        </a:rPr>
                        <a:t>2 Fälle durch sonstige Erledigung</a:t>
                      </a:r>
                      <a:r>
                        <a:rPr lang="de-DE" sz="1200" baseline="0" dirty="0">
                          <a:solidFill>
                            <a:srgbClr val="151D29"/>
                          </a:solidFill>
                        </a:rPr>
                        <a:t> </a:t>
                      </a:r>
                      <a:endParaRPr lang="de-DE" sz="1200" dirty="0">
                        <a:solidFill>
                          <a:srgbClr val="151D29"/>
                        </a:solidFill>
                      </a:endParaRPr>
                    </a:p>
                  </a:txBody>
                  <a:tcPr/>
                </a:tc>
                <a:tc>
                  <a:txBody>
                    <a:bodyPr/>
                    <a:lstStyle/>
                    <a:p>
                      <a:pPr algn="ctr"/>
                      <a:r>
                        <a:rPr lang="de-DE" sz="1200" dirty="0">
                          <a:solidFill>
                            <a:srgbClr val="151D29"/>
                          </a:solidFill>
                        </a:rPr>
                        <a:t>3.500,00 €</a:t>
                      </a:r>
                    </a:p>
                  </a:txBody>
                  <a:tcPr/>
                </a:tc>
                <a:extLst>
                  <a:ext uri="{0D108BD9-81ED-4DB2-BD59-A6C34878D82A}">
                    <a16:rowId xmlns:a16="http://schemas.microsoft.com/office/drawing/2014/main" val="10002"/>
                  </a:ext>
                </a:extLst>
              </a:tr>
              <a:tr h="895034">
                <a:tc>
                  <a:txBody>
                    <a:bodyPr/>
                    <a:lstStyle/>
                    <a:p>
                      <a:pPr algn="ctr"/>
                      <a:r>
                        <a:rPr lang="de-DE" sz="1200" dirty="0">
                          <a:solidFill>
                            <a:srgbClr val="151D29"/>
                          </a:solidFill>
                        </a:rPr>
                        <a:t>IBB</a:t>
                      </a:r>
                    </a:p>
                  </a:txBody>
                  <a:tcPr/>
                </a:tc>
                <a:tc>
                  <a:txBody>
                    <a:bodyPr/>
                    <a:lstStyle/>
                    <a:p>
                      <a:pPr algn="ctr"/>
                      <a:r>
                        <a:rPr lang="de-DE" sz="1200" dirty="0">
                          <a:solidFill>
                            <a:srgbClr val="151D29"/>
                          </a:solidFill>
                        </a:rPr>
                        <a:t>3</a:t>
                      </a:r>
                    </a:p>
                  </a:txBody>
                  <a:tcPr/>
                </a:tc>
                <a:tc>
                  <a:txBody>
                    <a:bodyPr/>
                    <a:lstStyle/>
                    <a:p>
                      <a:pPr algn="ctr"/>
                      <a:r>
                        <a:rPr lang="de-DE" sz="1200" dirty="0">
                          <a:solidFill>
                            <a:srgbClr val="151D29"/>
                          </a:solidFill>
                        </a:rPr>
                        <a:t>3</a:t>
                      </a:r>
                    </a:p>
                  </a:txBody>
                  <a:tcPr/>
                </a:tc>
                <a:tc>
                  <a:txBody>
                    <a:bodyPr/>
                    <a:lstStyle/>
                    <a:p>
                      <a:pPr algn="ctr"/>
                      <a:r>
                        <a:rPr lang="de-DE" sz="1200" dirty="0">
                          <a:solidFill>
                            <a:srgbClr val="151D29"/>
                          </a:solidFill>
                        </a:rPr>
                        <a:t>-</a:t>
                      </a:r>
                    </a:p>
                  </a:txBody>
                  <a:tcPr/>
                </a:tc>
                <a:tc>
                  <a:txBody>
                    <a:bodyPr/>
                    <a:lstStyle/>
                    <a:p>
                      <a:pPr marL="171450" indent="-171450" algn="l">
                        <a:buFont typeface="Arial" panose="020B0604020202020204" pitchFamily="34" charset="0"/>
                        <a:buChar char="•"/>
                      </a:pPr>
                      <a:r>
                        <a:rPr lang="de-DE" sz="1200" dirty="0">
                          <a:solidFill>
                            <a:srgbClr val="151D29"/>
                          </a:solidFill>
                        </a:rPr>
                        <a:t>2</a:t>
                      </a:r>
                      <a:r>
                        <a:rPr lang="de-DE" sz="1200" baseline="0" dirty="0">
                          <a:solidFill>
                            <a:srgbClr val="151D29"/>
                          </a:solidFill>
                        </a:rPr>
                        <a:t> Fälle durch Vergleich</a:t>
                      </a:r>
                    </a:p>
                    <a:p>
                      <a:pPr marL="171450" indent="-171450" algn="l">
                        <a:buFont typeface="Arial" panose="020B0604020202020204" pitchFamily="34" charset="0"/>
                        <a:buChar char="•"/>
                      </a:pPr>
                      <a:r>
                        <a:rPr lang="de-DE" sz="1200" baseline="0" dirty="0">
                          <a:solidFill>
                            <a:srgbClr val="151D29"/>
                          </a:solidFill>
                        </a:rPr>
                        <a:t>1 Fall durch sonstige Erledigung</a:t>
                      </a:r>
                      <a:endParaRPr lang="de-DE" sz="1200" dirty="0">
                        <a:solidFill>
                          <a:srgbClr val="151D29"/>
                        </a:solidFill>
                      </a:endParaRPr>
                    </a:p>
                  </a:txBody>
                  <a:tcPr/>
                </a:tc>
                <a:tc>
                  <a:txBody>
                    <a:bodyPr/>
                    <a:lstStyle/>
                    <a:p>
                      <a:pPr algn="ctr"/>
                      <a:r>
                        <a:rPr lang="de-DE" sz="1200" dirty="0">
                          <a:solidFill>
                            <a:srgbClr val="151D29"/>
                          </a:solidFill>
                        </a:rPr>
                        <a:t>34.000,00 €</a:t>
                      </a:r>
                    </a:p>
                  </a:txBody>
                  <a:tcPr/>
                </a:tc>
                <a:extLst>
                  <a:ext uri="{0D108BD9-81ED-4DB2-BD59-A6C34878D82A}">
                    <a16:rowId xmlns:a16="http://schemas.microsoft.com/office/drawing/2014/main" val="10003"/>
                  </a:ext>
                </a:extLst>
              </a:tr>
              <a:tr h="1139133">
                <a:tc>
                  <a:txBody>
                    <a:bodyPr/>
                    <a:lstStyle/>
                    <a:p>
                      <a:pPr algn="ctr"/>
                      <a:endParaRPr lang="de-DE" sz="1200" b="1" dirty="0">
                        <a:solidFill>
                          <a:srgbClr val="151D29"/>
                        </a:solidFill>
                      </a:endParaRPr>
                    </a:p>
                  </a:txBody>
                  <a:tcPr/>
                </a:tc>
                <a:tc>
                  <a:txBody>
                    <a:bodyPr/>
                    <a:lstStyle/>
                    <a:p>
                      <a:pPr algn="ctr"/>
                      <a:r>
                        <a:rPr lang="de-DE" sz="1200" b="1" dirty="0">
                          <a:solidFill>
                            <a:srgbClr val="151D29"/>
                          </a:solidFill>
                        </a:rPr>
                        <a:t>121</a:t>
                      </a:r>
                    </a:p>
                  </a:txBody>
                  <a:tcPr/>
                </a:tc>
                <a:tc>
                  <a:txBody>
                    <a:bodyPr/>
                    <a:lstStyle/>
                    <a:p>
                      <a:pPr algn="ctr"/>
                      <a:r>
                        <a:rPr lang="de-DE" sz="1200" b="1" dirty="0">
                          <a:solidFill>
                            <a:srgbClr val="151D29"/>
                          </a:solidFill>
                        </a:rPr>
                        <a:t>104</a:t>
                      </a:r>
                    </a:p>
                  </a:txBody>
                  <a:tcPr/>
                </a:tc>
                <a:tc>
                  <a:txBody>
                    <a:bodyPr/>
                    <a:lstStyle/>
                    <a:p>
                      <a:pPr algn="ctr"/>
                      <a:r>
                        <a:rPr lang="de-DE" sz="1200" b="1" dirty="0">
                          <a:solidFill>
                            <a:srgbClr val="151D29"/>
                          </a:solidFill>
                        </a:rPr>
                        <a:t>9</a:t>
                      </a:r>
                    </a:p>
                  </a:txBody>
                  <a:tcPr/>
                </a:tc>
                <a:tc>
                  <a:txBody>
                    <a:bodyPr/>
                    <a:lstStyle/>
                    <a:p>
                      <a:pPr algn="ctr"/>
                      <a:r>
                        <a:rPr lang="de-DE" sz="1200" b="1" dirty="0">
                          <a:solidFill>
                            <a:srgbClr val="151D29"/>
                          </a:solidFill>
                        </a:rPr>
                        <a:t>Alle Verfahren</a:t>
                      </a:r>
                      <a:r>
                        <a:rPr lang="de-DE" sz="1200" b="1" baseline="0" dirty="0">
                          <a:solidFill>
                            <a:srgbClr val="151D29"/>
                          </a:solidFill>
                        </a:rPr>
                        <a:t> sind abgeschlossen</a:t>
                      </a:r>
                      <a:endParaRPr lang="de-DE" sz="1200" b="1" dirty="0">
                        <a:solidFill>
                          <a:srgbClr val="151D29"/>
                        </a:solidFill>
                      </a:endParaRPr>
                    </a:p>
                  </a:txBody>
                  <a:tcPr/>
                </a:tc>
                <a:tc>
                  <a:txBody>
                    <a:bodyPr/>
                    <a:lstStyle/>
                    <a:p>
                      <a:pPr algn="ctr"/>
                      <a:r>
                        <a:rPr lang="de-DE" sz="1200" b="1" dirty="0">
                          <a:solidFill>
                            <a:srgbClr val="151D29"/>
                          </a:solidFill>
                        </a:rPr>
                        <a:t>818.785,00 €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3111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6"/>
          </p:nvPr>
        </p:nvSpPr>
        <p:spPr/>
        <p:txBody>
          <a:bodyPr/>
          <a:lstStyle/>
          <a:p>
            <a:fld id="{10184E05-C22D-E44F-90FE-D2F1C12E15D2}" type="slidenum">
              <a:rPr lang="de-DE" smtClean="0"/>
              <a:pPr/>
              <a:t>4</a:t>
            </a:fld>
            <a:endParaRPr lang="de-DE"/>
          </a:p>
        </p:txBody>
      </p:sp>
      <p:sp>
        <p:nvSpPr>
          <p:cNvPr id="10" name="Text Box 69"/>
          <p:cNvSpPr txBox="1">
            <a:spLocks noChangeArrowheads="1"/>
          </p:cNvSpPr>
          <p:nvPr/>
        </p:nvSpPr>
        <p:spPr bwMode="auto">
          <a:xfrm>
            <a:off x="407988" y="234950"/>
            <a:ext cx="81264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87" tIns="46194" rIns="92387" bIns="4619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9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de-DE" sz="2500" b="1" dirty="0">
                <a:solidFill>
                  <a:srgbClr val="151D29"/>
                </a:solidFill>
              </a:rPr>
              <a:t>Stand der Verfahren 2016</a:t>
            </a:r>
          </a:p>
        </p:txBody>
      </p:sp>
      <p:sp>
        <p:nvSpPr>
          <p:cNvPr id="11" name="Textfeld 10"/>
          <p:cNvSpPr txBox="1">
            <a:spLocks noChangeArrowheads="1"/>
          </p:cNvSpPr>
          <p:nvPr/>
        </p:nvSpPr>
        <p:spPr bwMode="auto">
          <a:xfrm>
            <a:off x="154491" y="5344063"/>
            <a:ext cx="67691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87" tIns="46194" rIns="92387" bIns="46194">
            <a:spAutoFit/>
          </a:bodyPr>
          <a:lstStyle>
            <a:lvl1pPr marL="171450" indent="-171450">
              <a:defRPr sz="1600">
                <a:solidFill>
                  <a:schemeClr val="tx1"/>
                </a:solidFill>
                <a:latin typeface="Arial" panose="020B0604020202020204" pitchFamily="34" charset="0"/>
              </a:defRPr>
            </a:lvl1pPr>
            <a:lvl2pPr>
              <a:defRPr sz="1600">
                <a:solidFill>
                  <a:schemeClr val="tx1"/>
                </a:solidFill>
                <a:latin typeface="Arial" panose="020B0604020202020204" pitchFamily="34" charset="0"/>
              </a:defRPr>
            </a:lvl2pPr>
            <a:lvl3pPr>
              <a:defRPr sz="1600">
                <a:solidFill>
                  <a:schemeClr val="tx1"/>
                </a:solidFill>
                <a:latin typeface="Arial" panose="020B0604020202020204" pitchFamily="34" charset="0"/>
              </a:defRPr>
            </a:lvl3pPr>
            <a:lvl4pPr>
              <a:defRPr sz="1600">
                <a:solidFill>
                  <a:schemeClr val="tx1"/>
                </a:solidFill>
                <a:latin typeface="Arial" panose="020B0604020202020204" pitchFamily="34" charset="0"/>
              </a:defRPr>
            </a:lvl4pPr>
            <a:lvl5pPr>
              <a:defRPr sz="1600">
                <a:solidFill>
                  <a:schemeClr val="tx1"/>
                </a:solidFill>
                <a:latin typeface="Arial" panose="020B0604020202020204" pitchFamily="34" charset="0"/>
              </a:defRPr>
            </a:lvl5pPr>
            <a:lvl6pPr marL="2303463" indent="-17463" eaLnBrk="0" fontAlgn="base" hangingPunct="0">
              <a:spcBef>
                <a:spcPct val="0"/>
              </a:spcBef>
              <a:spcAft>
                <a:spcPct val="0"/>
              </a:spcAft>
              <a:defRPr sz="1600">
                <a:solidFill>
                  <a:schemeClr val="tx1"/>
                </a:solidFill>
                <a:latin typeface="Arial" panose="020B0604020202020204" pitchFamily="34" charset="0"/>
              </a:defRPr>
            </a:lvl6pPr>
            <a:lvl7pPr marL="2760663" indent="-17463" eaLnBrk="0" fontAlgn="base" hangingPunct="0">
              <a:spcBef>
                <a:spcPct val="0"/>
              </a:spcBef>
              <a:spcAft>
                <a:spcPct val="0"/>
              </a:spcAft>
              <a:defRPr sz="1600">
                <a:solidFill>
                  <a:schemeClr val="tx1"/>
                </a:solidFill>
                <a:latin typeface="Arial" panose="020B0604020202020204" pitchFamily="34" charset="0"/>
              </a:defRPr>
            </a:lvl7pPr>
            <a:lvl8pPr marL="3217863" indent="-17463" eaLnBrk="0" fontAlgn="base" hangingPunct="0">
              <a:spcBef>
                <a:spcPct val="0"/>
              </a:spcBef>
              <a:spcAft>
                <a:spcPct val="0"/>
              </a:spcAft>
              <a:defRPr sz="1600">
                <a:solidFill>
                  <a:schemeClr val="tx1"/>
                </a:solidFill>
                <a:latin typeface="Arial" panose="020B0604020202020204" pitchFamily="34" charset="0"/>
              </a:defRPr>
            </a:lvl8pPr>
            <a:lvl9pPr marL="3675063" indent="-17463" eaLnBrk="0" fontAlgn="base" hangingPunct="0">
              <a:spcBef>
                <a:spcPct val="0"/>
              </a:spcBef>
              <a:spcAft>
                <a:spcPct val="0"/>
              </a:spcAft>
              <a:defRPr sz="1600">
                <a:solidFill>
                  <a:schemeClr val="tx1"/>
                </a:solidFill>
                <a:latin typeface="Arial" panose="020B0604020202020204" pitchFamily="34" charset="0"/>
              </a:defRPr>
            </a:lvl9pPr>
          </a:lstStyle>
          <a:p>
            <a:pPr marL="0" indent="0" eaLnBrk="1" hangingPunct="1"/>
            <a:r>
              <a:rPr lang="de-DE" sz="800" dirty="0"/>
              <a:t>* 4 Anträge wurde vor der Zustimmung zurückgenommen </a:t>
            </a:r>
          </a:p>
        </p:txBody>
      </p:sp>
      <p:sp>
        <p:nvSpPr>
          <p:cNvPr id="4" name="Datumsplatzhalter 3"/>
          <p:cNvSpPr>
            <a:spLocks noGrp="1"/>
          </p:cNvSpPr>
          <p:nvPr>
            <p:ph type="dt" sz="half" idx="14"/>
          </p:nvPr>
        </p:nvSpPr>
        <p:spPr/>
        <p:txBody>
          <a:bodyPr/>
          <a:lstStyle/>
          <a:p>
            <a:pPr>
              <a:defRPr/>
            </a:pPr>
            <a:r>
              <a:rPr lang="de-DE" dirty="0"/>
              <a:t>Stand 24.08.2018</a:t>
            </a:r>
          </a:p>
        </p:txBody>
      </p:sp>
      <p:sp>
        <p:nvSpPr>
          <p:cNvPr id="5" name="Fußzeilenplatzhalter 4"/>
          <p:cNvSpPr>
            <a:spLocks noGrp="1"/>
          </p:cNvSpPr>
          <p:nvPr>
            <p:ph type="ftr" sz="quarter" idx="15"/>
          </p:nvPr>
        </p:nvSpPr>
        <p:spPr>
          <a:xfrm>
            <a:off x="4555598" y="6397010"/>
            <a:ext cx="3587750" cy="190342"/>
          </a:xfrm>
        </p:spPr>
        <p:txBody>
          <a:bodyPr/>
          <a:lstStyle/>
          <a:p>
            <a:pPr>
              <a:defRPr/>
            </a:pPr>
            <a:r>
              <a:rPr lang="fr-FR"/>
              <a:t> Schlichtungsstelle Bergschaden  NRW </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735689504"/>
              </p:ext>
            </p:extLst>
          </p:nvPr>
        </p:nvGraphicFramePr>
        <p:xfrm>
          <a:off x="262550" y="896293"/>
          <a:ext cx="8434701" cy="4349578"/>
        </p:xfrm>
        <a:graphic>
          <a:graphicData uri="http://schemas.openxmlformats.org/drawingml/2006/table">
            <a:tbl>
              <a:tblPr firstRow="1" bandRow="1">
                <a:tableStyleId>{3B4B98B0-60AC-42C2-AFA5-B58CD77FA1E5}</a:tableStyleId>
              </a:tblPr>
              <a:tblGrid>
                <a:gridCol w="561315">
                  <a:extLst>
                    <a:ext uri="{9D8B030D-6E8A-4147-A177-3AD203B41FA5}">
                      <a16:colId xmlns:a16="http://schemas.microsoft.com/office/drawing/2014/main" val="20000"/>
                    </a:ext>
                  </a:extLst>
                </a:gridCol>
                <a:gridCol w="838451">
                  <a:extLst>
                    <a:ext uri="{9D8B030D-6E8A-4147-A177-3AD203B41FA5}">
                      <a16:colId xmlns:a16="http://schemas.microsoft.com/office/drawing/2014/main" val="20001"/>
                    </a:ext>
                  </a:extLst>
                </a:gridCol>
                <a:gridCol w="1098991">
                  <a:extLst>
                    <a:ext uri="{9D8B030D-6E8A-4147-A177-3AD203B41FA5}">
                      <a16:colId xmlns:a16="http://schemas.microsoft.com/office/drawing/2014/main" val="20002"/>
                    </a:ext>
                  </a:extLst>
                </a:gridCol>
                <a:gridCol w="1032095">
                  <a:extLst>
                    <a:ext uri="{9D8B030D-6E8A-4147-A177-3AD203B41FA5}">
                      <a16:colId xmlns:a16="http://schemas.microsoft.com/office/drawing/2014/main" val="20003"/>
                    </a:ext>
                  </a:extLst>
                </a:gridCol>
                <a:gridCol w="3060945">
                  <a:extLst>
                    <a:ext uri="{9D8B030D-6E8A-4147-A177-3AD203B41FA5}">
                      <a16:colId xmlns:a16="http://schemas.microsoft.com/office/drawing/2014/main" val="20004"/>
                    </a:ext>
                  </a:extLst>
                </a:gridCol>
                <a:gridCol w="1842904">
                  <a:extLst>
                    <a:ext uri="{9D8B030D-6E8A-4147-A177-3AD203B41FA5}">
                      <a16:colId xmlns:a16="http://schemas.microsoft.com/office/drawing/2014/main" val="20005"/>
                    </a:ext>
                  </a:extLst>
                </a:gridCol>
              </a:tblGrid>
              <a:tr h="403296">
                <a:tc>
                  <a:txBody>
                    <a:bodyPr/>
                    <a:lstStyle/>
                    <a:p>
                      <a:pPr algn="ctr"/>
                      <a:endParaRPr lang="de-DE" sz="1200" dirty="0">
                        <a:solidFill>
                          <a:srgbClr val="101822"/>
                        </a:solidFill>
                      </a:endParaRPr>
                    </a:p>
                  </a:txBody>
                  <a:tcPr/>
                </a:tc>
                <a:tc>
                  <a:txBody>
                    <a:bodyPr/>
                    <a:lstStyle/>
                    <a:p>
                      <a:pPr algn="ctr"/>
                      <a:r>
                        <a:rPr lang="de-DE" sz="1200" dirty="0">
                          <a:solidFill>
                            <a:srgbClr val="101822"/>
                          </a:solidFill>
                        </a:rPr>
                        <a:t>Gesamt </a:t>
                      </a:r>
                    </a:p>
                  </a:txBody>
                  <a:tcPr/>
                </a:tc>
                <a:tc>
                  <a:txBody>
                    <a:bodyPr/>
                    <a:lstStyle/>
                    <a:p>
                      <a:pPr algn="ctr"/>
                      <a:r>
                        <a:rPr lang="de-DE" sz="1200" dirty="0">
                          <a:solidFill>
                            <a:srgbClr val="101822"/>
                          </a:solidFill>
                        </a:rPr>
                        <a:t>Zustimmung </a:t>
                      </a:r>
                    </a:p>
                  </a:txBody>
                  <a:tcPr/>
                </a:tc>
                <a:tc>
                  <a:txBody>
                    <a:bodyPr/>
                    <a:lstStyle/>
                    <a:p>
                      <a:pPr algn="ctr"/>
                      <a:r>
                        <a:rPr lang="de-DE" sz="1200" dirty="0">
                          <a:solidFill>
                            <a:srgbClr val="101822"/>
                          </a:solidFill>
                        </a:rPr>
                        <a:t>Ablehnung </a:t>
                      </a:r>
                    </a:p>
                  </a:txBody>
                  <a:tcPr/>
                </a:tc>
                <a:tc>
                  <a:txBody>
                    <a:bodyPr/>
                    <a:lstStyle/>
                    <a:p>
                      <a:pPr algn="ctr"/>
                      <a:r>
                        <a:rPr lang="de-DE" sz="1200" dirty="0">
                          <a:solidFill>
                            <a:srgbClr val="101822"/>
                          </a:solidFill>
                        </a:rPr>
                        <a:t>Ergebnis </a:t>
                      </a:r>
                    </a:p>
                  </a:txBody>
                  <a:tcPr/>
                </a:tc>
                <a:tc>
                  <a:txBody>
                    <a:bodyPr/>
                    <a:lstStyle/>
                    <a:p>
                      <a:pPr algn="ctr"/>
                      <a:r>
                        <a:rPr lang="de-DE" sz="1200" dirty="0">
                          <a:solidFill>
                            <a:srgbClr val="101822"/>
                          </a:solidFill>
                        </a:rPr>
                        <a:t>Zahlungen</a:t>
                      </a:r>
                    </a:p>
                  </a:txBody>
                  <a:tcPr/>
                </a:tc>
                <a:extLst>
                  <a:ext uri="{0D108BD9-81ED-4DB2-BD59-A6C34878D82A}">
                    <a16:rowId xmlns:a16="http://schemas.microsoft.com/office/drawing/2014/main" val="10000"/>
                  </a:ext>
                </a:extLst>
              </a:tr>
              <a:tr h="1139133">
                <a:tc>
                  <a:txBody>
                    <a:bodyPr/>
                    <a:lstStyle/>
                    <a:p>
                      <a:pPr algn="ctr"/>
                      <a:r>
                        <a:rPr lang="de-DE" sz="1200" dirty="0">
                          <a:solidFill>
                            <a:srgbClr val="101822"/>
                          </a:solidFill>
                        </a:rPr>
                        <a:t>RAG</a:t>
                      </a:r>
                    </a:p>
                  </a:txBody>
                  <a:tcPr/>
                </a:tc>
                <a:tc>
                  <a:txBody>
                    <a:bodyPr/>
                    <a:lstStyle/>
                    <a:p>
                      <a:pPr algn="ctr"/>
                      <a:r>
                        <a:rPr lang="de-DE" sz="1200" dirty="0">
                          <a:solidFill>
                            <a:srgbClr val="101822"/>
                          </a:solidFill>
                        </a:rPr>
                        <a:t>113</a:t>
                      </a:r>
                    </a:p>
                  </a:txBody>
                  <a:tcPr/>
                </a:tc>
                <a:tc>
                  <a:txBody>
                    <a:bodyPr/>
                    <a:lstStyle/>
                    <a:p>
                      <a:pPr algn="ctr"/>
                      <a:r>
                        <a:rPr lang="de-DE" sz="1200" dirty="0">
                          <a:solidFill>
                            <a:srgbClr val="101822"/>
                          </a:solidFill>
                        </a:rPr>
                        <a:t>99*</a:t>
                      </a:r>
                    </a:p>
                  </a:txBody>
                  <a:tcPr/>
                </a:tc>
                <a:tc>
                  <a:txBody>
                    <a:bodyPr/>
                    <a:lstStyle/>
                    <a:p>
                      <a:pPr algn="ctr"/>
                      <a:r>
                        <a:rPr lang="de-DE" sz="1200" dirty="0">
                          <a:solidFill>
                            <a:srgbClr val="101822"/>
                          </a:solidFill>
                        </a:rPr>
                        <a:t>10</a:t>
                      </a:r>
                    </a:p>
                  </a:txBody>
                  <a:tcPr/>
                </a:tc>
                <a:tc>
                  <a:txBody>
                    <a:bodyPr/>
                    <a:lstStyle/>
                    <a:p>
                      <a:pPr marL="171450" indent="-171450" algn="l">
                        <a:buFont typeface="Arial" panose="020B0604020202020204" pitchFamily="34" charset="0"/>
                        <a:buChar char="•"/>
                      </a:pPr>
                      <a:r>
                        <a:rPr lang="de-DE" sz="1200" dirty="0">
                          <a:solidFill>
                            <a:srgbClr val="101822"/>
                          </a:solidFill>
                        </a:rPr>
                        <a:t>52 Fälle durch Vergleich</a:t>
                      </a:r>
                    </a:p>
                    <a:p>
                      <a:pPr marL="171450" indent="-171450" algn="l">
                        <a:buFont typeface="Arial" panose="020B0604020202020204" pitchFamily="34" charset="0"/>
                        <a:buChar char="•"/>
                      </a:pPr>
                      <a:r>
                        <a:rPr lang="de-DE" sz="1200" dirty="0">
                          <a:solidFill>
                            <a:srgbClr val="101822"/>
                          </a:solidFill>
                        </a:rPr>
                        <a:t>12 Fälle im laufenden</a:t>
                      </a:r>
                      <a:r>
                        <a:rPr lang="de-DE" sz="1200" baseline="0" dirty="0">
                          <a:solidFill>
                            <a:srgbClr val="101822"/>
                          </a:solidFill>
                        </a:rPr>
                        <a:t> verfahren </a:t>
                      </a:r>
                    </a:p>
                    <a:p>
                      <a:pPr marL="171450" indent="-171450" algn="l">
                        <a:buFont typeface="Arial" panose="020B0604020202020204" pitchFamily="34" charset="0"/>
                        <a:buChar char="•"/>
                      </a:pPr>
                      <a:r>
                        <a:rPr lang="de-DE" sz="1200" baseline="0" dirty="0">
                          <a:solidFill>
                            <a:srgbClr val="101822"/>
                          </a:solidFill>
                        </a:rPr>
                        <a:t>35 Fälle sonstige Erledigung (z.B. Verjährung/ Rücknahme)</a:t>
                      </a:r>
                    </a:p>
                    <a:p>
                      <a:pPr marL="171450" indent="-171450" algn="l">
                        <a:buFont typeface="Arial" panose="020B0604020202020204" pitchFamily="34" charset="0"/>
                        <a:buChar char="•"/>
                      </a:pPr>
                      <a:r>
                        <a:rPr lang="de-DE" sz="1200" baseline="0" dirty="0">
                          <a:solidFill>
                            <a:srgbClr val="0070C0"/>
                          </a:solidFill>
                        </a:rPr>
                        <a:t>26 Fälle Gutachterbeauftragung</a:t>
                      </a:r>
                      <a:endParaRPr lang="de-DE" sz="1200" dirty="0">
                        <a:solidFill>
                          <a:srgbClr val="0070C0"/>
                        </a:solidFill>
                      </a:endParaRPr>
                    </a:p>
                  </a:txBody>
                  <a:tcPr/>
                </a:tc>
                <a:tc>
                  <a:txBody>
                    <a:bodyPr/>
                    <a:lstStyle/>
                    <a:p>
                      <a:pPr algn="ctr"/>
                      <a:r>
                        <a:rPr lang="de-DE" sz="1200" dirty="0">
                          <a:solidFill>
                            <a:srgbClr val="101822"/>
                          </a:solidFill>
                        </a:rPr>
                        <a:t>542.351,30 €</a:t>
                      </a:r>
                    </a:p>
                  </a:txBody>
                  <a:tcPr/>
                </a:tc>
                <a:extLst>
                  <a:ext uri="{0D108BD9-81ED-4DB2-BD59-A6C34878D82A}">
                    <a16:rowId xmlns:a16="http://schemas.microsoft.com/office/drawing/2014/main" val="10001"/>
                  </a:ext>
                </a:extLst>
              </a:tr>
              <a:tr h="772982">
                <a:tc>
                  <a:txBody>
                    <a:bodyPr/>
                    <a:lstStyle/>
                    <a:p>
                      <a:pPr algn="ctr"/>
                      <a:r>
                        <a:rPr lang="de-DE" sz="1200" dirty="0">
                          <a:solidFill>
                            <a:srgbClr val="101822"/>
                          </a:solidFill>
                        </a:rPr>
                        <a:t>EBV</a:t>
                      </a:r>
                    </a:p>
                  </a:txBody>
                  <a:tcPr/>
                </a:tc>
                <a:tc>
                  <a:txBody>
                    <a:bodyPr/>
                    <a:lstStyle/>
                    <a:p>
                      <a:pPr algn="ctr"/>
                      <a:r>
                        <a:rPr lang="de-DE" sz="1200" dirty="0">
                          <a:solidFill>
                            <a:srgbClr val="101822"/>
                          </a:solidFill>
                        </a:rPr>
                        <a:t>3</a:t>
                      </a:r>
                    </a:p>
                  </a:txBody>
                  <a:tcPr/>
                </a:tc>
                <a:tc>
                  <a:txBody>
                    <a:bodyPr/>
                    <a:lstStyle/>
                    <a:p>
                      <a:pPr algn="ctr"/>
                      <a:r>
                        <a:rPr lang="de-DE" sz="1200" dirty="0">
                          <a:solidFill>
                            <a:srgbClr val="101822"/>
                          </a:solidFill>
                        </a:rPr>
                        <a:t>3</a:t>
                      </a:r>
                    </a:p>
                  </a:txBody>
                  <a:tcPr/>
                </a:tc>
                <a:tc>
                  <a:txBody>
                    <a:bodyPr/>
                    <a:lstStyle/>
                    <a:p>
                      <a:pPr algn="ctr"/>
                      <a:r>
                        <a:rPr lang="de-DE" sz="1200" dirty="0">
                          <a:solidFill>
                            <a:srgbClr val="101822"/>
                          </a:solidFill>
                        </a:rPr>
                        <a:t>-</a:t>
                      </a:r>
                    </a:p>
                  </a:txBody>
                  <a:tcPr/>
                </a:tc>
                <a:tc>
                  <a:txBody>
                    <a:bodyPr/>
                    <a:lstStyle/>
                    <a:p>
                      <a:pPr marL="171450" indent="-171450" algn="l">
                        <a:buFont typeface="Arial" panose="020B0604020202020204" pitchFamily="34" charset="0"/>
                        <a:buChar char="•"/>
                      </a:pPr>
                      <a:r>
                        <a:rPr lang="de-DE" sz="1200" dirty="0">
                          <a:solidFill>
                            <a:srgbClr val="101822"/>
                          </a:solidFill>
                        </a:rPr>
                        <a:t>1 Fall durch Vergleich</a:t>
                      </a:r>
                    </a:p>
                    <a:p>
                      <a:pPr marL="171450" indent="-171450" algn="l">
                        <a:buFont typeface="Arial" panose="020B0604020202020204" pitchFamily="34" charset="0"/>
                        <a:buChar char="•"/>
                      </a:pPr>
                      <a:r>
                        <a:rPr lang="de-DE" sz="1200" dirty="0">
                          <a:solidFill>
                            <a:srgbClr val="101822"/>
                          </a:solidFill>
                        </a:rPr>
                        <a:t>1 Fall durch</a:t>
                      </a:r>
                      <a:r>
                        <a:rPr lang="de-DE" sz="1200" baseline="0" dirty="0">
                          <a:solidFill>
                            <a:srgbClr val="101822"/>
                          </a:solidFill>
                        </a:rPr>
                        <a:t> Antragsrücknahme</a:t>
                      </a:r>
                    </a:p>
                    <a:p>
                      <a:pPr marL="171450" indent="-171450" algn="l">
                        <a:buFont typeface="Arial" panose="020B0604020202020204" pitchFamily="34" charset="0"/>
                        <a:buChar char="•"/>
                      </a:pPr>
                      <a:r>
                        <a:rPr lang="de-DE" sz="1200" baseline="0" dirty="0">
                          <a:solidFill>
                            <a:srgbClr val="101822"/>
                          </a:solidFill>
                        </a:rPr>
                        <a:t>1 Fall durch Verjährung</a:t>
                      </a:r>
                      <a:endParaRPr lang="de-DE" sz="1200" dirty="0">
                        <a:solidFill>
                          <a:srgbClr val="101822"/>
                        </a:solidFill>
                      </a:endParaRPr>
                    </a:p>
                  </a:txBody>
                  <a:tcPr/>
                </a:tc>
                <a:tc>
                  <a:txBody>
                    <a:bodyPr/>
                    <a:lstStyle/>
                    <a:p>
                      <a:pPr algn="ctr"/>
                      <a:r>
                        <a:rPr lang="de-DE" sz="1200" dirty="0">
                          <a:solidFill>
                            <a:srgbClr val="101822"/>
                          </a:solidFill>
                        </a:rPr>
                        <a:t>3.000,00 €</a:t>
                      </a:r>
                    </a:p>
                  </a:txBody>
                  <a:tcPr/>
                </a:tc>
                <a:extLst>
                  <a:ext uri="{0D108BD9-81ED-4DB2-BD59-A6C34878D82A}">
                    <a16:rowId xmlns:a16="http://schemas.microsoft.com/office/drawing/2014/main" val="10002"/>
                  </a:ext>
                </a:extLst>
              </a:tr>
              <a:tr h="895034">
                <a:tc>
                  <a:txBody>
                    <a:bodyPr/>
                    <a:lstStyle/>
                    <a:p>
                      <a:pPr algn="ctr"/>
                      <a:r>
                        <a:rPr lang="de-DE" sz="1200" dirty="0">
                          <a:solidFill>
                            <a:srgbClr val="101822"/>
                          </a:solidFill>
                        </a:rPr>
                        <a:t>IBB</a:t>
                      </a:r>
                    </a:p>
                  </a:txBody>
                  <a:tcPr/>
                </a:tc>
                <a:tc>
                  <a:txBody>
                    <a:bodyPr/>
                    <a:lstStyle/>
                    <a:p>
                      <a:pPr algn="ctr"/>
                      <a:r>
                        <a:rPr lang="de-DE" sz="1200" dirty="0">
                          <a:solidFill>
                            <a:srgbClr val="101822"/>
                          </a:solidFill>
                        </a:rPr>
                        <a:t>2</a:t>
                      </a:r>
                    </a:p>
                  </a:txBody>
                  <a:tcPr/>
                </a:tc>
                <a:tc>
                  <a:txBody>
                    <a:bodyPr/>
                    <a:lstStyle/>
                    <a:p>
                      <a:pPr algn="ctr"/>
                      <a:r>
                        <a:rPr lang="de-DE" sz="1200" dirty="0">
                          <a:solidFill>
                            <a:srgbClr val="101822"/>
                          </a:solidFill>
                        </a:rPr>
                        <a:t>2</a:t>
                      </a:r>
                    </a:p>
                  </a:txBody>
                  <a:tcPr/>
                </a:tc>
                <a:tc>
                  <a:txBody>
                    <a:bodyPr/>
                    <a:lstStyle/>
                    <a:p>
                      <a:pPr algn="ctr"/>
                      <a:r>
                        <a:rPr lang="de-DE" sz="1200" dirty="0">
                          <a:solidFill>
                            <a:srgbClr val="101822"/>
                          </a:solidFill>
                        </a:rPr>
                        <a:t>-</a:t>
                      </a:r>
                    </a:p>
                  </a:txBody>
                  <a:tcPr/>
                </a:tc>
                <a:tc>
                  <a:txBody>
                    <a:bodyPr/>
                    <a:lstStyle/>
                    <a:p>
                      <a:pPr marL="171450" indent="-171450" algn="l">
                        <a:buFont typeface="Arial" panose="020B0604020202020204" pitchFamily="34" charset="0"/>
                        <a:buChar char="•"/>
                      </a:pPr>
                      <a:r>
                        <a:rPr lang="de-DE" sz="1200" dirty="0">
                          <a:solidFill>
                            <a:srgbClr val="101822"/>
                          </a:solidFill>
                        </a:rPr>
                        <a:t>1 Fall durch Vergleich</a:t>
                      </a:r>
                    </a:p>
                  </a:txBody>
                  <a:tcPr/>
                </a:tc>
                <a:tc>
                  <a:txBody>
                    <a:bodyPr/>
                    <a:lstStyle/>
                    <a:p>
                      <a:pPr algn="ctr"/>
                      <a:r>
                        <a:rPr lang="de-DE" sz="1200" dirty="0">
                          <a:solidFill>
                            <a:srgbClr val="101822"/>
                          </a:solidFill>
                        </a:rPr>
                        <a:t>2.500,00 €</a:t>
                      </a:r>
                    </a:p>
                  </a:txBody>
                  <a:tcPr/>
                </a:tc>
                <a:extLst>
                  <a:ext uri="{0D108BD9-81ED-4DB2-BD59-A6C34878D82A}">
                    <a16:rowId xmlns:a16="http://schemas.microsoft.com/office/drawing/2014/main" val="10003"/>
                  </a:ext>
                </a:extLst>
              </a:tr>
              <a:tr h="1139133">
                <a:tc>
                  <a:txBody>
                    <a:bodyPr/>
                    <a:lstStyle/>
                    <a:p>
                      <a:pPr algn="ctr"/>
                      <a:endParaRPr lang="de-DE" sz="1200" b="1" dirty="0">
                        <a:solidFill>
                          <a:srgbClr val="101822"/>
                        </a:solidFill>
                      </a:endParaRPr>
                    </a:p>
                  </a:txBody>
                  <a:tcPr/>
                </a:tc>
                <a:tc>
                  <a:txBody>
                    <a:bodyPr/>
                    <a:lstStyle/>
                    <a:p>
                      <a:pPr algn="ctr"/>
                      <a:r>
                        <a:rPr lang="de-DE" sz="1200" b="1" dirty="0">
                          <a:solidFill>
                            <a:srgbClr val="101822"/>
                          </a:solidFill>
                        </a:rPr>
                        <a:t>118</a:t>
                      </a:r>
                    </a:p>
                  </a:txBody>
                  <a:tcPr/>
                </a:tc>
                <a:tc>
                  <a:txBody>
                    <a:bodyPr/>
                    <a:lstStyle/>
                    <a:p>
                      <a:pPr algn="ctr"/>
                      <a:r>
                        <a:rPr lang="de-DE" sz="1200" b="1" dirty="0">
                          <a:solidFill>
                            <a:srgbClr val="101822"/>
                          </a:solidFill>
                        </a:rPr>
                        <a:t>104</a:t>
                      </a:r>
                    </a:p>
                  </a:txBody>
                  <a:tcPr/>
                </a:tc>
                <a:tc>
                  <a:txBody>
                    <a:bodyPr/>
                    <a:lstStyle/>
                    <a:p>
                      <a:pPr algn="ctr"/>
                      <a:r>
                        <a:rPr lang="de-DE" sz="1200" b="1" dirty="0">
                          <a:solidFill>
                            <a:srgbClr val="101822"/>
                          </a:solidFill>
                        </a:rPr>
                        <a:t>10</a:t>
                      </a:r>
                    </a:p>
                  </a:txBody>
                  <a:tcPr/>
                </a:tc>
                <a:tc>
                  <a:txBody>
                    <a:bodyPr/>
                    <a:lstStyle/>
                    <a:p>
                      <a:pPr algn="l"/>
                      <a:r>
                        <a:rPr lang="de-DE" sz="1200" b="1" dirty="0">
                          <a:solidFill>
                            <a:srgbClr val="101822"/>
                          </a:solidFill>
                        </a:rPr>
                        <a:t>12 Verfahren offen</a:t>
                      </a:r>
                    </a:p>
                  </a:txBody>
                  <a:tcPr/>
                </a:tc>
                <a:tc>
                  <a:txBody>
                    <a:bodyPr/>
                    <a:lstStyle/>
                    <a:p>
                      <a:pPr algn="ctr"/>
                      <a:r>
                        <a:rPr lang="de-DE" sz="1200" b="1" dirty="0">
                          <a:solidFill>
                            <a:srgbClr val="101822"/>
                          </a:solidFill>
                        </a:rPr>
                        <a:t>547.851,30 €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9489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6"/>
          </p:nvPr>
        </p:nvSpPr>
        <p:spPr/>
        <p:txBody>
          <a:bodyPr/>
          <a:lstStyle/>
          <a:p>
            <a:fld id="{10184E05-C22D-E44F-90FE-D2F1C12E15D2}" type="slidenum">
              <a:rPr lang="de-DE" smtClean="0"/>
              <a:pPr/>
              <a:t>5</a:t>
            </a:fld>
            <a:endParaRPr lang="de-DE"/>
          </a:p>
        </p:txBody>
      </p:sp>
      <p:sp>
        <p:nvSpPr>
          <p:cNvPr id="10" name="Text Box 69"/>
          <p:cNvSpPr txBox="1">
            <a:spLocks noChangeArrowheads="1"/>
          </p:cNvSpPr>
          <p:nvPr/>
        </p:nvSpPr>
        <p:spPr bwMode="auto">
          <a:xfrm>
            <a:off x="407988" y="234950"/>
            <a:ext cx="81264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87" tIns="46194" rIns="92387" bIns="4619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9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de-DE" sz="2500" b="1" dirty="0">
                <a:solidFill>
                  <a:srgbClr val="101822"/>
                </a:solidFill>
              </a:rPr>
              <a:t>Stand der Verfahren 2017</a:t>
            </a:r>
          </a:p>
        </p:txBody>
      </p:sp>
      <p:sp>
        <p:nvSpPr>
          <p:cNvPr id="4" name="Datumsplatzhalter 3"/>
          <p:cNvSpPr>
            <a:spLocks noGrp="1"/>
          </p:cNvSpPr>
          <p:nvPr>
            <p:ph type="dt" sz="half" idx="14"/>
          </p:nvPr>
        </p:nvSpPr>
        <p:spPr/>
        <p:txBody>
          <a:bodyPr/>
          <a:lstStyle/>
          <a:p>
            <a:pPr>
              <a:defRPr/>
            </a:pPr>
            <a:r>
              <a:rPr lang="de-DE" dirty="0"/>
              <a:t>Stand 24.08.2018</a:t>
            </a:r>
          </a:p>
        </p:txBody>
      </p:sp>
      <p:sp>
        <p:nvSpPr>
          <p:cNvPr id="5" name="Fußzeilenplatzhalter 4"/>
          <p:cNvSpPr>
            <a:spLocks noGrp="1"/>
          </p:cNvSpPr>
          <p:nvPr>
            <p:ph type="ftr" sz="quarter" idx="15"/>
          </p:nvPr>
        </p:nvSpPr>
        <p:spPr>
          <a:xfrm>
            <a:off x="3847896" y="639701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3234888842"/>
              </p:ext>
            </p:extLst>
          </p:nvPr>
        </p:nvGraphicFramePr>
        <p:xfrm>
          <a:off x="280117" y="1204209"/>
          <a:ext cx="8611568" cy="3930375"/>
        </p:xfrm>
        <a:graphic>
          <a:graphicData uri="http://schemas.openxmlformats.org/drawingml/2006/table">
            <a:tbl>
              <a:tblPr firstRow="1" bandRow="1">
                <a:tableStyleId>{3B4B98B0-60AC-42C2-AFA5-B58CD77FA1E5}</a:tableStyleId>
              </a:tblPr>
              <a:tblGrid>
                <a:gridCol w="590398">
                  <a:extLst>
                    <a:ext uri="{9D8B030D-6E8A-4147-A177-3AD203B41FA5}">
                      <a16:colId xmlns:a16="http://schemas.microsoft.com/office/drawing/2014/main" val="20000"/>
                    </a:ext>
                  </a:extLst>
                </a:gridCol>
                <a:gridCol w="825818">
                  <a:extLst>
                    <a:ext uri="{9D8B030D-6E8A-4147-A177-3AD203B41FA5}">
                      <a16:colId xmlns:a16="http://schemas.microsoft.com/office/drawing/2014/main" val="20001"/>
                    </a:ext>
                  </a:extLst>
                </a:gridCol>
                <a:gridCol w="1184593">
                  <a:extLst>
                    <a:ext uri="{9D8B030D-6E8A-4147-A177-3AD203B41FA5}">
                      <a16:colId xmlns:a16="http://schemas.microsoft.com/office/drawing/2014/main" val="20002"/>
                    </a:ext>
                  </a:extLst>
                </a:gridCol>
                <a:gridCol w="1067118">
                  <a:extLst>
                    <a:ext uri="{9D8B030D-6E8A-4147-A177-3AD203B41FA5}">
                      <a16:colId xmlns:a16="http://schemas.microsoft.com/office/drawing/2014/main" val="20003"/>
                    </a:ext>
                  </a:extLst>
                </a:gridCol>
                <a:gridCol w="3549407">
                  <a:extLst>
                    <a:ext uri="{9D8B030D-6E8A-4147-A177-3AD203B41FA5}">
                      <a16:colId xmlns:a16="http://schemas.microsoft.com/office/drawing/2014/main" val="20004"/>
                    </a:ext>
                  </a:extLst>
                </a:gridCol>
                <a:gridCol w="1394234">
                  <a:extLst>
                    <a:ext uri="{9D8B030D-6E8A-4147-A177-3AD203B41FA5}">
                      <a16:colId xmlns:a16="http://schemas.microsoft.com/office/drawing/2014/main" val="20005"/>
                    </a:ext>
                  </a:extLst>
                </a:gridCol>
              </a:tblGrid>
              <a:tr h="473475">
                <a:tc>
                  <a:txBody>
                    <a:bodyPr/>
                    <a:lstStyle/>
                    <a:p>
                      <a:endParaRPr lang="de-DE" sz="1200" dirty="0">
                        <a:solidFill>
                          <a:srgbClr val="101822"/>
                        </a:solidFill>
                      </a:endParaRPr>
                    </a:p>
                  </a:txBody>
                  <a:tcPr/>
                </a:tc>
                <a:tc>
                  <a:txBody>
                    <a:bodyPr/>
                    <a:lstStyle/>
                    <a:p>
                      <a:r>
                        <a:rPr lang="de-DE" sz="1200" dirty="0">
                          <a:solidFill>
                            <a:srgbClr val="101822"/>
                          </a:solidFill>
                        </a:rPr>
                        <a:t>Gesamt </a:t>
                      </a:r>
                    </a:p>
                  </a:txBody>
                  <a:tcPr/>
                </a:tc>
                <a:tc>
                  <a:txBody>
                    <a:bodyPr/>
                    <a:lstStyle/>
                    <a:p>
                      <a:r>
                        <a:rPr lang="de-DE" sz="1200" dirty="0">
                          <a:solidFill>
                            <a:srgbClr val="101822"/>
                          </a:solidFill>
                        </a:rPr>
                        <a:t>Zustimmung </a:t>
                      </a:r>
                    </a:p>
                  </a:txBody>
                  <a:tcPr/>
                </a:tc>
                <a:tc>
                  <a:txBody>
                    <a:bodyPr/>
                    <a:lstStyle/>
                    <a:p>
                      <a:r>
                        <a:rPr lang="de-DE" sz="1200" dirty="0">
                          <a:solidFill>
                            <a:srgbClr val="101822"/>
                          </a:solidFill>
                        </a:rPr>
                        <a:t>Ablehnung </a:t>
                      </a:r>
                    </a:p>
                  </a:txBody>
                  <a:tcPr/>
                </a:tc>
                <a:tc>
                  <a:txBody>
                    <a:bodyPr/>
                    <a:lstStyle/>
                    <a:p>
                      <a:r>
                        <a:rPr lang="de-DE" sz="1200" dirty="0">
                          <a:solidFill>
                            <a:srgbClr val="101822"/>
                          </a:solidFill>
                        </a:rPr>
                        <a:t>Ergebnis </a:t>
                      </a:r>
                    </a:p>
                  </a:txBody>
                  <a:tcPr/>
                </a:tc>
                <a:tc>
                  <a:txBody>
                    <a:bodyPr/>
                    <a:lstStyle/>
                    <a:p>
                      <a:r>
                        <a:rPr lang="de-DE" sz="1200" dirty="0">
                          <a:solidFill>
                            <a:srgbClr val="101822"/>
                          </a:solidFill>
                        </a:rPr>
                        <a:t>Zahlungen</a:t>
                      </a:r>
                    </a:p>
                  </a:txBody>
                  <a:tcPr/>
                </a:tc>
                <a:extLst>
                  <a:ext uri="{0D108BD9-81ED-4DB2-BD59-A6C34878D82A}">
                    <a16:rowId xmlns:a16="http://schemas.microsoft.com/office/drawing/2014/main" val="10000"/>
                  </a:ext>
                </a:extLst>
              </a:tr>
              <a:tr h="1153444">
                <a:tc>
                  <a:txBody>
                    <a:bodyPr/>
                    <a:lstStyle/>
                    <a:p>
                      <a:r>
                        <a:rPr lang="de-DE" sz="1200" dirty="0">
                          <a:solidFill>
                            <a:srgbClr val="101822"/>
                          </a:solidFill>
                        </a:rPr>
                        <a:t>RAG</a:t>
                      </a:r>
                    </a:p>
                  </a:txBody>
                  <a:tcPr/>
                </a:tc>
                <a:tc>
                  <a:txBody>
                    <a:bodyPr/>
                    <a:lstStyle/>
                    <a:p>
                      <a:r>
                        <a:rPr lang="de-DE" sz="1200" dirty="0">
                          <a:solidFill>
                            <a:srgbClr val="101822"/>
                          </a:solidFill>
                        </a:rPr>
                        <a:t>119</a:t>
                      </a:r>
                    </a:p>
                  </a:txBody>
                  <a:tcPr/>
                </a:tc>
                <a:tc>
                  <a:txBody>
                    <a:bodyPr/>
                    <a:lstStyle/>
                    <a:p>
                      <a:r>
                        <a:rPr lang="de-DE" sz="1200" dirty="0">
                          <a:solidFill>
                            <a:srgbClr val="101822"/>
                          </a:solidFill>
                        </a:rPr>
                        <a:t>108</a:t>
                      </a:r>
                    </a:p>
                  </a:txBody>
                  <a:tcPr/>
                </a:tc>
                <a:tc>
                  <a:txBody>
                    <a:bodyPr/>
                    <a:lstStyle/>
                    <a:p>
                      <a:r>
                        <a:rPr lang="de-DE" sz="1200" dirty="0">
                          <a:solidFill>
                            <a:srgbClr val="101822"/>
                          </a:solidFill>
                        </a:rPr>
                        <a:t>11</a:t>
                      </a:r>
                    </a:p>
                  </a:txBody>
                  <a:tcPr/>
                </a:tc>
                <a:tc>
                  <a:txBody>
                    <a:bodyPr/>
                    <a:lstStyle/>
                    <a:p>
                      <a:pPr marL="171450" indent="-171450">
                        <a:buFont typeface="Arial" panose="020B0604020202020204" pitchFamily="34" charset="0"/>
                        <a:buChar char="•"/>
                      </a:pPr>
                      <a:r>
                        <a:rPr lang="de-DE" sz="1200" dirty="0">
                          <a:solidFill>
                            <a:srgbClr val="101822"/>
                          </a:solidFill>
                        </a:rPr>
                        <a:t>71 Fälle durch Vergleich</a:t>
                      </a:r>
                    </a:p>
                    <a:p>
                      <a:pPr marL="171450" indent="-171450">
                        <a:buFont typeface="Arial" panose="020B0604020202020204" pitchFamily="34" charset="0"/>
                        <a:buChar char="•"/>
                      </a:pPr>
                      <a:r>
                        <a:rPr lang="de-DE" sz="1200" dirty="0">
                          <a:solidFill>
                            <a:srgbClr val="101822"/>
                          </a:solidFill>
                        </a:rPr>
                        <a:t>8 Fälle im laufenden</a:t>
                      </a:r>
                      <a:r>
                        <a:rPr lang="de-DE" sz="1200" baseline="0" dirty="0">
                          <a:solidFill>
                            <a:srgbClr val="101822"/>
                          </a:solidFill>
                        </a:rPr>
                        <a:t> verfahren </a:t>
                      </a:r>
                    </a:p>
                    <a:p>
                      <a:pPr marL="171450" indent="-171450">
                        <a:buFont typeface="Arial" panose="020B0604020202020204" pitchFamily="34" charset="0"/>
                        <a:buChar char="•"/>
                      </a:pPr>
                      <a:r>
                        <a:rPr lang="de-DE" sz="1200" baseline="0" dirty="0">
                          <a:solidFill>
                            <a:srgbClr val="101822"/>
                          </a:solidFill>
                        </a:rPr>
                        <a:t>34 Fälle sonstige Erledigung </a:t>
                      </a:r>
                    </a:p>
                    <a:p>
                      <a:pPr marL="0" indent="0">
                        <a:buFont typeface="Arial" panose="020B0604020202020204" pitchFamily="34" charset="0"/>
                        <a:buNone/>
                      </a:pPr>
                      <a:r>
                        <a:rPr lang="de-DE" sz="1200" baseline="0" dirty="0">
                          <a:solidFill>
                            <a:srgbClr val="101822"/>
                          </a:solidFill>
                        </a:rPr>
                        <a:t>    (z.B. Verjährung/ Rücknahme)</a:t>
                      </a:r>
                    </a:p>
                    <a:p>
                      <a:pPr marL="171450" indent="-171450">
                        <a:buFont typeface="Arial" panose="020B0604020202020204" pitchFamily="34" charset="0"/>
                        <a:buChar char="•"/>
                      </a:pPr>
                      <a:r>
                        <a:rPr lang="de-DE" sz="1200" baseline="0" dirty="0">
                          <a:solidFill>
                            <a:srgbClr val="101822"/>
                          </a:solidFill>
                        </a:rPr>
                        <a:t>5 Fälle Gutachterbeauftragung</a:t>
                      </a:r>
                    </a:p>
                    <a:p>
                      <a:pPr marL="171450" indent="-171450">
                        <a:buFont typeface="Arial" panose="020B0604020202020204" pitchFamily="34" charset="0"/>
                        <a:buChar char="•"/>
                      </a:pPr>
                      <a:r>
                        <a:rPr lang="de-DE" sz="1200" baseline="0" dirty="0">
                          <a:solidFill>
                            <a:srgbClr val="101822"/>
                          </a:solidFill>
                        </a:rPr>
                        <a:t>1 ruhendes Verfahren</a:t>
                      </a:r>
                      <a:endParaRPr lang="de-DE" sz="1200" dirty="0">
                        <a:solidFill>
                          <a:srgbClr val="101822"/>
                        </a:solidFill>
                      </a:endParaRPr>
                    </a:p>
                  </a:txBody>
                  <a:tcPr/>
                </a:tc>
                <a:tc>
                  <a:txBody>
                    <a:bodyPr/>
                    <a:lstStyle/>
                    <a:p>
                      <a:r>
                        <a:rPr lang="de-DE" sz="1200" baseline="0" dirty="0">
                          <a:solidFill>
                            <a:srgbClr val="101822"/>
                          </a:solidFill>
                        </a:rPr>
                        <a:t>546.684,39 €</a:t>
                      </a:r>
                      <a:endParaRPr lang="de-DE" sz="1200" dirty="0">
                        <a:solidFill>
                          <a:srgbClr val="101822"/>
                        </a:solidFill>
                      </a:endParaRPr>
                    </a:p>
                  </a:txBody>
                  <a:tcPr/>
                </a:tc>
                <a:extLst>
                  <a:ext uri="{0D108BD9-81ED-4DB2-BD59-A6C34878D82A}">
                    <a16:rowId xmlns:a16="http://schemas.microsoft.com/office/drawing/2014/main" val="10001"/>
                  </a:ext>
                </a:extLst>
              </a:tr>
              <a:tr h="621085">
                <a:tc>
                  <a:txBody>
                    <a:bodyPr/>
                    <a:lstStyle/>
                    <a:p>
                      <a:r>
                        <a:rPr lang="de-DE" sz="1200" dirty="0">
                          <a:solidFill>
                            <a:srgbClr val="101822"/>
                          </a:solidFill>
                        </a:rPr>
                        <a:t>EBV</a:t>
                      </a:r>
                    </a:p>
                  </a:txBody>
                  <a:tcPr/>
                </a:tc>
                <a:tc>
                  <a:txBody>
                    <a:bodyPr/>
                    <a:lstStyle/>
                    <a:p>
                      <a:r>
                        <a:rPr lang="de-DE" sz="1200" dirty="0">
                          <a:solidFill>
                            <a:srgbClr val="101822"/>
                          </a:solidFill>
                        </a:rPr>
                        <a:t>9</a:t>
                      </a:r>
                    </a:p>
                  </a:txBody>
                  <a:tcPr/>
                </a:tc>
                <a:tc>
                  <a:txBody>
                    <a:bodyPr/>
                    <a:lstStyle/>
                    <a:p>
                      <a:r>
                        <a:rPr lang="de-DE" sz="1200" dirty="0">
                          <a:solidFill>
                            <a:srgbClr val="101822"/>
                          </a:solidFill>
                        </a:rPr>
                        <a:t>7</a:t>
                      </a:r>
                    </a:p>
                  </a:txBody>
                  <a:tcPr/>
                </a:tc>
                <a:tc>
                  <a:txBody>
                    <a:bodyPr/>
                    <a:lstStyle/>
                    <a:p>
                      <a:r>
                        <a:rPr lang="de-DE" sz="1200" dirty="0">
                          <a:solidFill>
                            <a:srgbClr val="101822"/>
                          </a:solidFill>
                        </a:rPr>
                        <a:t>2</a:t>
                      </a:r>
                    </a:p>
                  </a:txBody>
                  <a:tcPr/>
                </a:tc>
                <a:tc>
                  <a:txBody>
                    <a:bodyPr/>
                    <a:lstStyle/>
                    <a:p>
                      <a:pPr marL="171450" indent="-171450">
                        <a:buFont typeface="Arial" panose="020B0604020202020204" pitchFamily="34" charset="0"/>
                        <a:buChar char="•"/>
                      </a:pPr>
                      <a:r>
                        <a:rPr lang="de-DE" sz="1200" dirty="0">
                          <a:solidFill>
                            <a:srgbClr val="101822"/>
                          </a:solidFill>
                        </a:rPr>
                        <a:t>1 Fall durch Vergleich</a:t>
                      </a:r>
                    </a:p>
                    <a:p>
                      <a:pPr marL="171450" indent="-171450">
                        <a:buFont typeface="Arial" panose="020B0604020202020204" pitchFamily="34" charset="0"/>
                        <a:buChar char="•"/>
                      </a:pPr>
                      <a:r>
                        <a:rPr lang="de-DE" sz="1200" dirty="0">
                          <a:solidFill>
                            <a:srgbClr val="101822"/>
                          </a:solidFill>
                        </a:rPr>
                        <a:t>3</a:t>
                      </a:r>
                      <a:r>
                        <a:rPr lang="de-DE" sz="1200" baseline="0" dirty="0">
                          <a:solidFill>
                            <a:srgbClr val="101822"/>
                          </a:solidFill>
                        </a:rPr>
                        <a:t> Fälle Antragsrücknahme</a:t>
                      </a:r>
                    </a:p>
                    <a:p>
                      <a:pPr marL="171450" indent="-171450">
                        <a:buFont typeface="Arial" panose="020B0604020202020204" pitchFamily="34" charset="0"/>
                        <a:buChar char="•"/>
                      </a:pPr>
                      <a:r>
                        <a:rPr lang="de-DE" sz="1200" baseline="0" dirty="0">
                          <a:solidFill>
                            <a:srgbClr val="101822"/>
                          </a:solidFill>
                        </a:rPr>
                        <a:t>3 Fälle sonstige Erledigung</a:t>
                      </a:r>
                      <a:endParaRPr lang="de-DE" sz="1200" dirty="0">
                        <a:solidFill>
                          <a:srgbClr val="101822"/>
                        </a:solidFill>
                      </a:endParaRPr>
                    </a:p>
                  </a:txBody>
                  <a:tcPr/>
                </a:tc>
                <a:tc>
                  <a:txBody>
                    <a:bodyPr/>
                    <a:lstStyle/>
                    <a:p>
                      <a:r>
                        <a:rPr lang="de-DE" sz="1200" dirty="0">
                          <a:solidFill>
                            <a:srgbClr val="101822"/>
                          </a:solidFill>
                        </a:rPr>
                        <a:t>750,00 €</a:t>
                      </a:r>
                    </a:p>
                  </a:txBody>
                  <a:tcPr/>
                </a:tc>
                <a:extLst>
                  <a:ext uri="{0D108BD9-81ED-4DB2-BD59-A6C34878D82A}">
                    <a16:rowId xmlns:a16="http://schemas.microsoft.com/office/drawing/2014/main" val="10002"/>
                  </a:ext>
                </a:extLst>
              </a:tr>
              <a:tr h="719778">
                <a:tc>
                  <a:txBody>
                    <a:bodyPr/>
                    <a:lstStyle/>
                    <a:p>
                      <a:r>
                        <a:rPr lang="de-DE" sz="1200" dirty="0">
                          <a:solidFill>
                            <a:srgbClr val="101822"/>
                          </a:solidFill>
                        </a:rPr>
                        <a:t>IBB</a:t>
                      </a:r>
                    </a:p>
                  </a:txBody>
                  <a:tcPr/>
                </a:tc>
                <a:tc>
                  <a:txBody>
                    <a:bodyPr/>
                    <a:lstStyle/>
                    <a:p>
                      <a:r>
                        <a:rPr lang="de-DE" sz="1200" dirty="0">
                          <a:solidFill>
                            <a:srgbClr val="101822"/>
                          </a:solidFill>
                        </a:rPr>
                        <a:t>2</a:t>
                      </a:r>
                    </a:p>
                  </a:txBody>
                  <a:tcPr/>
                </a:tc>
                <a:tc>
                  <a:txBody>
                    <a:bodyPr/>
                    <a:lstStyle/>
                    <a:p>
                      <a:r>
                        <a:rPr lang="de-DE" sz="1200" dirty="0">
                          <a:solidFill>
                            <a:srgbClr val="101822"/>
                          </a:solidFill>
                        </a:rPr>
                        <a:t>1</a:t>
                      </a:r>
                    </a:p>
                  </a:txBody>
                  <a:tcPr/>
                </a:tc>
                <a:tc>
                  <a:txBody>
                    <a:bodyPr/>
                    <a:lstStyle/>
                    <a:p>
                      <a:r>
                        <a:rPr lang="de-DE" sz="1200" dirty="0">
                          <a:solidFill>
                            <a:srgbClr val="101822"/>
                          </a:solidFill>
                        </a:rPr>
                        <a:t>-</a:t>
                      </a:r>
                    </a:p>
                  </a:txBody>
                  <a:tcPr/>
                </a:tc>
                <a:tc>
                  <a:txBody>
                    <a:bodyPr/>
                    <a:lstStyle/>
                    <a:p>
                      <a:pPr marL="171450" indent="-171450">
                        <a:buFont typeface="Arial" panose="020B0604020202020204" pitchFamily="34" charset="0"/>
                        <a:buChar char="•"/>
                      </a:pPr>
                      <a:r>
                        <a:rPr lang="de-DE" sz="1200" dirty="0">
                          <a:solidFill>
                            <a:srgbClr val="101822"/>
                          </a:solidFill>
                        </a:rPr>
                        <a:t>1 Fall durch Vergleich</a:t>
                      </a:r>
                    </a:p>
                    <a:p>
                      <a:pPr marL="171450" indent="-171450">
                        <a:buFont typeface="Arial" panose="020B0604020202020204" pitchFamily="34" charset="0"/>
                        <a:buChar char="•"/>
                      </a:pPr>
                      <a:r>
                        <a:rPr lang="de-DE" sz="1200" dirty="0">
                          <a:solidFill>
                            <a:srgbClr val="101822"/>
                          </a:solidFill>
                        </a:rPr>
                        <a:t>1 Fall Antragsrücknahme</a:t>
                      </a:r>
                    </a:p>
                  </a:txBody>
                  <a:tcPr/>
                </a:tc>
                <a:tc>
                  <a:txBody>
                    <a:bodyPr/>
                    <a:lstStyle/>
                    <a:p>
                      <a:r>
                        <a:rPr lang="de-DE" sz="1200" dirty="0">
                          <a:solidFill>
                            <a:srgbClr val="101822"/>
                          </a:solidFill>
                        </a:rPr>
                        <a:t>4.250,00 €</a:t>
                      </a:r>
                    </a:p>
                  </a:txBody>
                  <a:tcPr/>
                </a:tc>
                <a:extLst>
                  <a:ext uri="{0D108BD9-81ED-4DB2-BD59-A6C34878D82A}">
                    <a16:rowId xmlns:a16="http://schemas.microsoft.com/office/drawing/2014/main" val="10003"/>
                  </a:ext>
                </a:extLst>
              </a:tr>
              <a:tr h="908322">
                <a:tc>
                  <a:txBody>
                    <a:bodyPr/>
                    <a:lstStyle/>
                    <a:p>
                      <a:endParaRPr lang="de-DE" sz="1200" b="1" dirty="0">
                        <a:solidFill>
                          <a:srgbClr val="101822"/>
                        </a:solidFill>
                      </a:endParaRPr>
                    </a:p>
                  </a:txBody>
                  <a:tcPr/>
                </a:tc>
                <a:tc>
                  <a:txBody>
                    <a:bodyPr/>
                    <a:lstStyle/>
                    <a:p>
                      <a:r>
                        <a:rPr lang="de-DE" sz="1200" b="1" dirty="0">
                          <a:solidFill>
                            <a:srgbClr val="101822"/>
                          </a:solidFill>
                        </a:rPr>
                        <a:t>130</a:t>
                      </a:r>
                    </a:p>
                  </a:txBody>
                  <a:tcPr/>
                </a:tc>
                <a:tc>
                  <a:txBody>
                    <a:bodyPr/>
                    <a:lstStyle/>
                    <a:p>
                      <a:r>
                        <a:rPr lang="de-DE" sz="1200" b="1" dirty="0">
                          <a:solidFill>
                            <a:srgbClr val="101822"/>
                          </a:solidFill>
                        </a:rPr>
                        <a:t>116</a:t>
                      </a:r>
                    </a:p>
                  </a:txBody>
                  <a:tcPr/>
                </a:tc>
                <a:tc>
                  <a:txBody>
                    <a:bodyPr/>
                    <a:lstStyle/>
                    <a:p>
                      <a:r>
                        <a:rPr lang="de-DE" sz="1200" b="1" dirty="0">
                          <a:solidFill>
                            <a:srgbClr val="101822"/>
                          </a:solidFill>
                        </a:rPr>
                        <a:t>13</a:t>
                      </a:r>
                    </a:p>
                  </a:txBody>
                  <a:tcPr/>
                </a:tc>
                <a:tc>
                  <a:txBody>
                    <a:bodyPr/>
                    <a:lstStyle/>
                    <a:p>
                      <a:r>
                        <a:rPr lang="de-DE" sz="1200" b="1" dirty="0">
                          <a:solidFill>
                            <a:srgbClr val="101822"/>
                          </a:solidFill>
                        </a:rPr>
                        <a:t>9</a:t>
                      </a:r>
                      <a:r>
                        <a:rPr lang="de-DE" sz="1200" b="1" baseline="0" dirty="0">
                          <a:solidFill>
                            <a:srgbClr val="101822"/>
                          </a:solidFill>
                        </a:rPr>
                        <a:t> Verfahren</a:t>
                      </a:r>
                      <a:r>
                        <a:rPr lang="de-DE" sz="1200" b="1" dirty="0">
                          <a:solidFill>
                            <a:srgbClr val="101822"/>
                          </a:solidFill>
                        </a:rPr>
                        <a:t> offen</a:t>
                      </a:r>
                    </a:p>
                  </a:txBody>
                  <a:tcPr/>
                </a:tc>
                <a:tc>
                  <a:txBody>
                    <a:bodyPr/>
                    <a:lstStyle/>
                    <a:p>
                      <a:r>
                        <a:rPr lang="de-DE" sz="1200" b="1" dirty="0">
                          <a:solidFill>
                            <a:srgbClr val="101822"/>
                          </a:solidFill>
                        </a:rPr>
                        <a:t>551.684,39 €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65013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6"/>
          </p:nvPr>
        </p:nvSpPr>
        <p:spPr/>
        <p:txBody>
          <a:bodyPr/>
          <a:lstStyle/>
          <a:p>
            <a:fld id="{10184E05-C22D-E44F-90FE-D2F1C12E15D2}" type="slidenum">
              <a:rPr lang="de-DE" smtClean="0"/>
              <a:pPr/>
              <a:t>6</a:t>
            </a:fld>
            <a:endParaRPr lang="de-DE"/>
          </a:p>
        </p:txBody>
      </p:sp>
      <p:sp>
        <p:nvSpPr>
          <p:cNvPr id="10" name="Text Box 69"/>
          <p:cNvSpPr txBox="1">
            <a:spLocks noChangeArrowheads="1"/>
          </p:cNvSpPr>
          <p:nvPr/>
        </p:nvSpPr>
        <p:spPr bwMode="auto">
          <a:xfrm>
            <a:off x="407988" y="234950"/>
            <a:ext cx="81264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87" tIns="46194" rIns="92387" bIns="4619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9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de-DE" sz="2500" b="1" dirty="0">
                <a:solidFill>
                  <a:srgbClr val="101822"/>
                </a:solidFill>
              </a:rPr>
              <a:t>Stand der Verfahren 2018</a:t>
            </a:r>
          </a:p>
        </p:txBody>
      </p:sp>
      <p:sp>
        <p:nvSpPr>
          <p:cNvPr id="4" name="Datumsplatzhalter 3"/>
          <p:cNvSpPr>
            <a:spLocks noGrp="1"/>
          </p:cNvSpPr>
          <p:nvPr>
            <p:ph type="dt" sz="half" idx="14"/>
          </p:nvPr>
        </p:nvSpPr>
        <p:spPr/>
        <p:txBody>
          <a:bodyPr/>
          <a:lstStyle/>
          <a:p>
            <a:pPr>
              <a:defRPr/>
            </a:pPr>
            <a:r>
              <a:rPr lang="de-DE" dirty="0"/>
              <a:t>Stand 24.08.2018</a:t>
            </a:r>
          </a:p>
        </p:txBody>
      </p:sp>
      <p:sp>
        <p:nvSpPr>
          <p:cNvPr id="5" name="Fußzeilenplatzhalter 4"/>
          <p:cNvSpPr>
            <a:spLocks noGrp="1"/>
          </p:cNvSpPr>
          <p:nvPr>
            <p:ph type="ftr" sz="quarter" idx="15"/>
          </p:nvPr>
        </p:nvSpPr>
        <p:spPr>
          <a:xfrm>
            <a:off x="3847896" y="6397010"/>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194572617"/>
              </p:ext>
            </p:extLst>
          </p:nvPr>
        </p:nvGraphicFramePr>
        <p:xfrm>
          <a:off x="280117" y="1204209"/>
          <a:ext cx="8611568" cy="3876104"/>
        </p:xfrm>
        <a:graphic>
          <a:graphicData uri="http://schemas.openxmlformats.org/drawingml/2006/table">
            <a:tbl>
              <a:tblPr firstRow="1" bandRow="1">
                <a:tableStyleId>{3B4B98B0-60AC-42C2-AFA5-B58CD77FA1E5}</a:tableStyleId>
              </a:tblPr>
              <a:tblGrid>
                <a:gridCol w="590398">
                  <a:extLst>
                    <a:ext uri="{9D8B030D-6E8A-4147-A177-3AD203B41FA5}">
                      <a16:colId xmlns:a16="http://schemas.microsoft.com/office/drawing/2014/main" val="20000"/>
                    </a:ext>
                  </a:extLst>
                </a:gridCol>
                <a:gridCol w="825818">
                  <a:extLst>
                    <a:ext uri="{9D8B030D-6E8A-4147-A177-3AD203B41FA5}">
                      <a16:colId xmlns:a16="http://schemas.microsoft.com/office/drawing/2014/main" val="20001"/>
                    </a:ext>
                  </a:extLst>
                </a:gridCol>
                <a:gridCol w="1184593">
                  <a:extLst>
                    <a:ext uri="{9D8B030D-6E8A-4147-A177-3AD203B41FA5}">
                      <a16:colId xmlns:a16="http://schemas.microsoft.com/office/drawing/2014/main" val="20002"/>
                    </a:ext>
                  </a:extLst>
                </a:gridCol>
                <a:gridCol w="1067118">
                  <a:extLst>
                    <a:ext uri="{9D8B030D-6E8A-4147-A177-3AD203B41FA5}">
                      <a16:colId xmlns:a16="http://schemas.microsoft.com/office/drawing/2014/main" val="20003"/>
                    </a:ext>
                  </a:extLst>
                </a:gridCol>
                <a:gridCol w="3549407">
                  <a:extLst>
                    <a:ext uri="{9D8B030D-6E8A-4147-A177-3AD203B41FA5}">
                      <a16:colId xmlns:a16="http://schemas.microsoft.com/office/drawing/2014/main" val="20004"/>
                    </a:ext>
                  </a:extLst>
                </a:gridCol>
                <a:gridCol w="1394234">
                  <a:extLst>
                    <a:ext uri="{9D8B030D-6E8A-4147-A177-3AD203B41FA5}">
                      <a16:colId xmlns:a16="http://schemas.microsoft.com/office/drawing/2014/main" val="20005"/>
                    </a:ext>
                  </a:extLst>
                </a:gridCol>
              </a:tblGrid>
              <a:tr h="473475">
                <a:tc>
                  <a:txBody>
                    <a:bodyPr/>
                    <a:lstStyle/>
                    <a:p>
                      <a:endParaRPr lang="de-DE" sz="1200" dirty="0">
                        <a:solidFill>
                          <a:srgbClr val="101822"/>
                        </a:solidFill>
                      </a:endParaRPr>
                    </a:p>
                  </a:txBody>
                  <a:tcPr/>
                </a:tc>
                <a:tc>
                  <a:txBody>
                    <a:bodyPr/>
                    <a:lstStyle/>
                    <a:p>
                      <a:r>
                        <a:rPr lang="de-DE" sz="1200" dirty="0">
                          <a:solidFill>
                            <a:srgbClr val="101822"/>
                          </a:solidFill>
                        </a:rPr>
                        <a:t>Gesamt </a:t>
                      </a:r>
                    </a:p>
                  </a:txBody>
                  <a:tcPr/>
                </a:tc>
                <a:tc>
                  <a:txBody>
                    <a:bodyPr/>
                    <a:lstStyle/>
                    <a:p>
                      <a:r>
                        <a:rPr lang="de-DE" sz="1200" dirty="0">
                          <a:solidFill>
                            <a:srgbClr val="101822"/>
                          </a:solidFill>
                        </a:rPr>
                        <a:t>Zustimmung </a:t>
                      </a:r>
                    </a:p>
                  </a:txBody>
                  <a:tcPr/>
                </a:tc>
                <a:tc>
                  <a:txBody>
                    <a:bodyPr/>
                    <a:lstStyle/>
                    <a:p>
                      <a:r>
                        <a:rPr lang="de-DE" sz="1200" dirty="0">
                          <a:solidFill>
                            <a:srgbClr val="101822"/>
                          </a:solidFill>
                        </a:rPr>
                        <a:t>Ablehnung </a:t>
                      </a:r>
                    </a:p>
                  </a:txBody>
                  <a:tcPr/>
                </a:tc>
                <a:tc>
                  <a:txBody>
                    <a:bodyPr/>
                    <a:lstStyle/>
                    <a:p>
                      <a:r>
                        <a:rPr lang="de-DE" sz="1200" dirty="0">
                          <a:solidFill>
                            <a:srgbClr val="101822"/>
                          </a:solidFill>
                        </a:rPr>
                        <a:t>Ergebnis </a:t>
                      </a:r>
                    </a:p>
                  </a:txBody>
                  <a:tcPr/>
                </a:tc>
                <a:tc>
                  <a:txBody>
                    <a:bodyPr/>
                    <a:lstStyle/>
                    <a:p>
                      <a:r>
                        <a:rPr lang="de-DE" sz="1200" dirty="0">
                          <a:solidFill>
                            <a:srgbClr val="101822"/>
                          </a:solidFill>
                        </a:rPr>
                        <a:t>Zahlungen</a:t>
                      </a:r>
                    </a:p>
                  </a:txBody>
                  <a:tcPr/>
                </a:tc>
                <a:extLst>
                  <a:ext uri="{0D108BD9-81ED-4DB2-BD59-A6C34878D82A}">
                    <a16:rowId xmlns:a16="http://schemas.microsoft.com/office/drawing/2014/main" val="10000"/>
                  </a:ext>
                </a:extLst>
              </a:tr>
              <a:tr h="1153444">
                <a:tc>
                  <a:txBody>
                    <a:bodyPr/>
                    <a:lstStyle/>
                    <a:p>
                      <a:r>
                        <a:rPr lang="de-DE" sz="1200" dirty="0">
                          <a:solidFill>
                            <a:srgbClr val="101822"/>
                          </a:solidFill>
                        </a:rPr>
                        <a:t>RAG</a:t>
                      </a:r>
                    </a:p>
                  </a:txBody>
                  <a:tcPr/>
                </a:tc>
                <a:tc>
                  <a:txBody>
                    <a:bodyPr/>
                    <a:lstStyle/>
                    <a:p>
                      <a:r>
                        <a:rPr lang="de-DE" sz="1200" dirty="0">
                          <a:solidFill>
                            <a:srgbClr val="101822"/>
                          </a:solidFill>
                        </a:rPr>
                        <a:t>37</a:t>
                      </a:r>
                    </a:p>
                  </a:txBody>
                  <a:tcPr/>
                </a:tc>
                <a:tc>
                  <a:txBody>
                    <a:bodyPr/>
                    <a:lstStyle/>
                    <a:p>
                      <a:r>
                        <a:rPr lang="de-DE" sz="1200" dirty="0">
                          <a:solidFill>
                            <a:srgbClr val="101822"/>
                          </a:solidFill>
                        </a:rPr>
                        <a:t>32*</a:t>
                      </a:r>
                    </a:p>
                  </a:txBody>
                  <a:tcPr/>
                </a:tc>
                <a:tc>
                  <a:txBody>
                    <a:bodyPr/>
                    <a:lstStyle/>
                    <a:p>
                      <a:r>
                        <a:rPr lang="de-DE" sz="1200" dirty="0">
                          <a:solidFill>
                            <a:srgbClr val="101822"/>
                          </a:solidFill>
                        </a:rPr>
                        <a:t>1</a:t>
                      </a:r>
                    </a:p>
                  </a:txBody>
                  <a:tcPr/>
                </a:tc>
                <a:tc>
                  <a:txBody>
                    <a:bodyPr/>
                    <a:lstStyle/>
                    <a:p>
                      <a:pPr marL="171450" indent="-171450">
                        <a:buFont typeface="Arial" panose="020B0604020202020204" pitchFamily="34" charset="0"/>
                        <a:buChar char="•"/>
                      </a:pPr>
                      <a:r>
                        <a:rPr lang="de-DE" sz="1200" dirty="0">
                          <a:solidFill>
                            <a:srgbClr val="101822"/>
                          </a:solidFill>
                        </a:rPr>
                        <a:t>10 Fälle durch Vergleich</a:t>
                      </a:r>
                    </a:p>
                    <a:p>
                      <a:pPr marL="171450" indent="-171450">
                        <a:buFont typeface="Arial" panose="020B0604020202020204" pitchFamily="34" charset="0"/>
                        <a:buChar char="•"/>
                      </a:pPr>
                      <a:r>
                        <a:rPr lang="de-DE" sz="1200" dirty="0">
                          <a:solidFill>
                            <a:srgbClr val="101822"/>
                          </a:solidFill>
                        </a:rPr>
                        <a:t>17</a:t>
                      </a:r>
                      <a:r>
                        <a:rPr lang="de-DE" sz="1200" baseline="0" dirty="0">
                          <a:solidFill>
                            <a:srgbClr val="101822"/>
                          </a:solidFill>
                        </a:rPr>
                        <a:t> </a:t>
                      </a:r>
                      <a:r>
                        <a:rPr lang="de-DE" sz="1200" dirty="0">
                          <a:solidFill>
                            <a:srgbClr val="101822"/>
                          </a:solidFill>
                        </a:rPr>
                        <a:t>Fälle im laufenden</a:t>
                      </a:r>
                      <a:r>
                        <a:rPr lang="de-DE" sz="1200" baseline="0" dirty="0">
                          <a:solidFill>
                            <a:srgbClr val="101822"/>
                          </a:solidFill>
                        </a:rPr>
                        <a:t> Verfahren </a:t>
                      </a:r>
                    </a:p>
                    <a:p>
                      <a:pPr marL="171450" indent="-171450">
                        <a:buFont typeface="Arial" panose="020B0604020202020204" pitchFamily="34" charset="0"/>
                        <a:buChar char="•"/>
                      </a:pPr>
                      <a:r>
                        <a:rPr lang="de-DE" sz="1200" baseline="0" dirty="0">
                          <a:solidFill>
                            <a:srgbClr val="101822"/>
                          </a:solidFill>
                        </a:rPr>
                        <a:t>5 Fälle sonstige Erledigung </a:t>
                      </a:r>
                    </a:p>
                    <a:p>
                      <a:pPr marL="0" indent="0">
                        <a:buFont typeface="Arial" panose="020B0604020202020204" pitchFamily="34" charset="0"/>
                        <a:buNone/>
                      </a:pPr>
                      <a:r>
                        <a:rPr lang="de-DE" sz="1200" baseline="0" dirty="0">
                          <a:solidFill>
                            <a:srgbClr val="101822"/>
                          </a:solidFill>
                        </a:rPr>
                        <a:t>    (z.B. Verjährung/ Rücknahme)</a:t>
                      </a:r>
                    </a:p>
                    <a:p>
                      <a:pPr marL="171450" indent="-171450">
                        <a:buFont typeface="Arial" panose="020B0604020202020204" pitchFamily="34" charset="0"/>
                        <a:buChar char="•"/>
                      </a:pPr>
                      <a:r>
                        <a:rPr lang="de-DE" sz="1200" baseline="0" dirty="0">
                          <a:solidFill>
                            <a:srgbClr val="0070C0"/>
                          </a:solidFill>
                        </a:rPr>
                        <a:t>3 Fälle Gutachterbeauftragung</a:t>
                      </a:r>
                    </a:p>
                  </a:txBody>
                  <a:tcPr/>
                </a:tc>
                <a:tc>
                  <a:txBody>
                    <a:bodyPr/>
                    <a:lstStyle/>
                    <a:p>
                      <a:r>
                        <a:rPr lang="de-DE" sz="1200" baseline="0" dirty="0">
                          <a:solidFill>
                            <a:srgbClr val="101822"/>
                          </a:solidFill>
                        </a:rPr>
                        <a:t>54.790,00 €</a:t>
                      </a:r>
                      <a:endParaRPr lang="de-DE" sz="1200" dirty="0">
                        <a:solidFill>
                          <a:srgbClr val="101822"/>
                        </a:solidFill>
                      </a:endParaRPr>
                    </a:p>
                  </a:txBody>
                  <a:tcPr/>
                </a:tc>
                <a:extLst>
                  <a:ext uri="{0D108BD9-81ED-4DB2-BD59-A6C34878D82A}">
                    <a16:rowId xmlns:a16="http://schemas.microsoft.com/office/drawing/2014/main" val="10001"/>
                  </a:ext>
                </a:extLst>
              </a:tr>
              <a:tr h="621085">
                <a:tc>
                  <a:txBody>
                    <a:bodyPr/>
                    <a:lstStyle/>
                    <a:p>
                      <a:r>
                        <a:rPr lang="de-DE" sz="1200" dirty="0">
                          <a:solidFill>
                            <a:srgbClr val="101822"/>
                          </a:solidFill>
                        </a:rPr>
                        <a:t>EBV</a:t>
                      </a:r>
                    </a:p>
                  </a:txBody>
                  <a:tcPr/>
                </a:tc>
                <a:tc>
                  <a:txBody>
                    <a:bodyPr/>
                    <a:lstStyle/>
                    <a:p>
                      <a:r>
                        <a:rPr lang="de-DE" sz="1200" dirty="0">
                          <a:solidFill>
                            <a:srgbClr val="101822"/>
                          </a:solidFill>
                        </a:rPr>
                        <a:t>-</a:t>
                      </a:r>
                    </a:p>
                  </a:txBody>
                  <a:tcPr/>
                </a:tc>
                <a:tc>
                  <a:txBody>
                    <a:bodyPr/>
                    <a:lstStyle/>
                    <a:p>
                      <a:r>
                        <a:rPr lang="de-DE" sz="1200" dirty="0">
                          <a:solidFill>
                            <a:srgbClr val="101822"/>
                          </a:solidFill>
                        </a:rPr>
                        <a:t>-</a:t>
                      </a:r>
                    </a:p>
                  </a:txBody>
                  <a:tcPr/>
                </a:tc>
                <a:tc>
                  <a:txBody>
                    <a:bodyPr/>
                    <a:lstStyle/>
                    <a:p>
                      <a:r>
                        <a:rPr lang="de-DE" sz="1200" dirty="0">
                          <a:solidFill>
                            <a:srgbClr val="101822"/>
                          </a:solidFill>
                        </a:rPr>
                        <a:t>-</a:t>
                      </a:r>
                    </a:p>
                  </a:txBody>
                  <a:tcPr/>
                </a:tc>
                <a:tc>
                  <a:txBody>
                    <a:bodyPr/>
                    <a:lstStyle/>
                    <a:p>
                      <a:pPr marL="171450" indent="-171450">
                        <a:buFont typeface="Arial" panose="020B0604020202020204" pitchFamily="34" charset="0"/>
                        <a:buChar char="•"/>
                      </a:pPr>
                      <a:endParaRPr lang="de-DE" sz="1200" dirty="0">
                        <a:solidFill>
                          <a:srgbClr val="101822"/>
                        </a:solidFill>
                      </a:endParaRPr>
                    </a:p>
                  </a:txBody>
                  <a:tcPr/>
                </a:tc>
                <a:tc>
                  <a:txBody>
                    <a:bodyPr/>
                    <a:lstStyle/>
                    <a:p>
                      <a:endParaRPr lang="de-DE" sz="1200" dirty="0">
                        <a:solidFill>
                          <a:srgbClr val="101822"/>
                        </a:solidFill>
                      </a:endParaRPr>
                    </a:p>
                  </a:txBody>
                  <a:tcPr/>
                </a:tc>
                <a:extLst>
                  <a:ext uri="{0D108BD9-81ED-4DB2-BD59-A6C34878D82A}">
                    <a16:rowId xmlns:a16="http://schemas.microsoft.com/office/drawing/2014/main" val="10002"/>
                  </a:ext>
                </a:extLst>
              </a:tr>
              <a:tr h="719778">
                <a:tc>
                  <a:txBody>
                    <a:bodyPr/>
                    <a:lstStyle/>
                    <a:p>
                      <a:r>
                        <a:rPr lang="de-DE" sz="1200" dirty="0">
                          <a:solidFill>
                            <a:srgbClr val="101822"/>
                          </a:solidFill>
                        </a:rPr>
                        <a:t>IBB</a:t>
                      </a:r>
                    </a:p>
                  </a:txBody>
                  <a:tcPr/>
                </a:tc>
                <a:tc>
                  <a:txBody>
                    <a:bodyPr/>
                    <a:lstStyle/>
                    <a:p>
                      <a:endParaRPr lang="de-DE" sz="1200" dirty="0">
                        <a:solidFill>
                          <a:srgbClr val="101822"/>
                        </a:solidFill>
                      </a:endParaRPr>
                    </a:p>
                  </a:txBody>
                  <a:tcPr/>
                </a:tc>
                <a:tc>
                  <a:txBody>
                    <a:bodyPr/>
                    <a:lstStyle/>
                    <a:p>
                      <a:r>
                        <a:rPr lang="de-DE" sz="1200" dirty="0">
                          <a:solidFill>
                            <a:srgbClr val="101822"/>
                          </a:solidFill>
                        </a:rPr>
                        <a:t>-</a:t>
                      </a:r>
                    </a:p>
                  </a:txBody>
                  <a:tcPr/>
                </a:tc>
                <a:tc>
                  <a:txBody>
                    <a:bodyPr/>
                    <a:lstStyle/>
                    <a:p>
                      <a:r>
                        <a:rPr lang="de-DE" sz="1200" dirty="0">
                          <a:solidFill>
                            <a:srgbClr val="101822"/>
                          </a:solidFill>
                        </a:rPr>
                        <a:t>-</a:t>
                      </a:r>
                    </a:p>
                  </a:txBody>
                  <a:tcPr/>
                </a:tc>
                <a:tc>
                  <a:txBody>
                    <a:bodyPr/>
                    <a:lstStyle/>
                    <a:p>
                      <a:pPr marL="0" indent="0">
                        <a:buFont typeface="Arial" panose="020B0604020202020204" pitchFamily="34" charset="0"/>
                        <a:buNone/>
                      </a:pPr>
                      <a:endParaRPr lang="de-DE" sz="1200" dirty="0">
                        <a:solidFill>
                          <a:srgbClr val="101822"/>
                        </a:solidFill>
                      </a:endParaRPr>
                    </a:p>
                  </a:txBody>
                  <a:tcPr/>
                </a:tc>
                <a:tc>
                  <a:txBody>
                    <a:bodyPr/>
                    <a:lstStyle/>
                    <a:p>
                      <a:endParaRPr lang="de-DE" sz="1200" dirty="0">
                        <a:solidFill>
                          <a:srgbClr val="101822"/>
                        </a:solidFill>
                      </a:endParaRPr>
                    </a:p>
                  </a:txBody>
                  <a:tcPr/>
                </a:tc>
                <a:extLst>
                  <a:ext uri="{0D108BD9-81ED-4DB2-BD59-A6C34878D82A}">
                    <a16:rowId xmlns:a16="http://schemas.microsoft.com/office/drawing/2014/main" val="10003"/>
                  </a:ext>
                </a:extLst>
              </a:tr>
              <a:tr h="908322">
                <a:tc>
                  <a:txBody>
                    <a:bodyPr/>
                    <a:lstStyle/>
                    <a:p>
                      <a:endParaRPr lang="de-DE" sz="1200" b="1" dirty="0">
                        <a:solidFill>
                          <a:srgbClr val="101822"/>
                        </a:solidFill>
                      </a:endParaRPr>
                    </a:p>
                  </a:txBody>
                  <a:tcPr/>
                </a:tc>
                <a:tc>
                  <a:txBody>
                    <a:bodyPr/>
                    <a:lstStyle/>
                    <a:p>
                      <a:r>
                        <a:rPr lang="de-DE" sz="1200" b="1" dirty="0">
                          <a:solidFill>
                            <a:srgbClr val="101822"/>
                          </a:solidFill>
                        </a:rPr>
                        <a:t>37</a:t>
                      </a:r>
                    </a:p>
                  </a:txBody>
                  <a:tcPr/>
                </a:tc>
                <a:tc>
                  <a:txBody>
                    <a:bodyPr/>
                    <a:lstStyle/>
                    <a:p>
                      <a:r>
                        <a:rPr lang="de-DE" sz="1200" b="1" dirty="0">
                          <a:solidFill>
                            <a:srgbClr val="101822"/>
                          </a:solidFill>
                        </a:rPr>
                        <a:t>32</a:t>
                      </a:r>
                    </a:p>
                  </a:txBody>
                  <a:tcPr/>
                </a:tc>
                <a:tc>
                  <a:txBody>
                    <a:bodyPr/>
                    <a:lstStyle/>
                    <a:p>
                      <a:r>
                        <a:rPr lang="de-DE" sz="1200" b="1" dirty="0">
                          <a:solidFill>
                            <a:srgbClr val="101822"/>
                          </a:solidFill>
                        </a:rPr>
                        <a:t>1</a:t>
                      </a:r>
                    </a:p>
                  </a:txBody>
                  <a:tcPr/>
                </a:tc>
                <a:tc>
                  <a:txBody>
                    <a:bodyPr/>
                    <a:lstStyle/>
                    <a:p>
                      <a:r>
                        <a:rPr lang="de-DE" sz="1200" b="1" baseline="0" dirty="0">
                          <a:solidFill>
                            <a:srgbClr val="101822"/>
                          </a:solidFill>
                        </a:rPr>
                        <a:t>17 Verfahren</a:t>
                      </a:r>
                      <a:r>
                        <a:rPr lang="de-DE" sz="1200" b="1" dirty="0">
                          <a:solidFill>
                            <a:srgbClr val="101822"/>
                          </a:solidFill>
                        </a:rPr>
                        <a:t> offen</a:t>
                      </a:r>
                    </a:p>
                  </a:txBody>
                  <a:tcPr/>
                </a:tc>
                <a:tc>
                  <a:txBody>
                    <a:bodyPr/>
                    <a:lstStyle/>
                    <a:p>
                      <a:r>
                        <a:rPr lang="de-DE" sz="1200" b="1" dirty="0">
                          <a:solidFill>
                            <a:srgbClr val="101822"/>
                          </a:solidFill>
                        </a:rPr>
                        <a:t>54.790,00 €</a:t>
                      </a:r>
                    </a:p>
                  </a:txBody>
                  <a:tcPr/>
                </a:tc>
                <a:extLst>
                  <a:ext uri="{0D108BD9-81ED-4DB2-BD59-A6C34878D82A}">
                    <a16:rowId xmlns:a16="http://schemas.microsoft.com/office/drawing/2014/main" val="10004"/>
                  </a:ext>
                </a:extLst>
              </a:tr>
            </a:tbl>
          </a:graphicData>
        </a:graphic>
      </p:graphicFrame>
      <p:sp>
        <p:nvSpPr>
          <p:cNvPr id="9" name="Textfeld 8"/>
          <p:cNvSpPr txBox="1">
            <a:spLocks noChangeArrowheads="1"/>
          </p:cNvSpPr>
          <p:nvPr/>
        </p:nvSpPr>
        <p:spPr bwMode="auto">
          <a:xfrm>
            <a:off x="154491" y="5344063"/>
            <a:ext cx="67691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87" tIns="46194" rIns="92387" bIns="46194">
            <a:spAutoFit/>
          </a:bodyPr>
          <a:lstStyle>
            <a:lvl1pPr marL="171450" indent="-171450">
              <a:defRPr sz="1600">
                <a:solidFill>
                  <a:schemeClr val="tx1"/>
                </a:solidFill>
                <a:latin typeface="Arial" panose="020B0604020202020204" pitchFamily="34" charset="0"/>
              </a:defRPr>
            </a:lvl1pPr>
            <a:lvl2pPr>
              <a:defRPr sz="1600">
                <a:solidFill>
                  <a:schemeClr val="tx1"/>
                </a:solidFill>
                <a:latin typeface="Arial" panose="020B0604020202020204" pitchFamily="34" charset="0"/>
              </a:defRPr>
            </a:lvl2pPr>
            <a:lvl3pPr>
              <a:defRPr sz="1600">
                <a:solidFill>
                  <a:schemeClr val="tx1"/>
                </a:solidFill>
                <a:latin typeface="Arial" panose="020B0604020202020204" pitchFamily="34" charset="0"/>
              </a:defRPr>
            </a:lvl3pPr>
            <a:lvl4pPr>
              <a:defRPr sz="1600">
                <a:solidFill>
                  <a:schemeClr val="tx1"/>
                </a:solidFill>
                <a:latin typeface="Arial" panose="020B0604020202020204" pitchFamily="34" charset="0"/>
              </a:defRPr>
            </a:lvl4pPr>
            <a:lvl5pPr>
              <a:defRPr sz="1600">
                <a:solidFill>
                  <a:schemeClr val="tx1"/>
                </a:solidFill>
                <a:latin typeface="Arial" panose="020B0604020202020204" pitchFamily="34" charset="0"/>
              </a:defRPr>
            </a:lvl5pPr>
            <a:lvl6pPr marL="2303463" indent="-17463" eaLnBrk="0" fontAlgn="base" hangingPunct="0">
              <a:spcBef>
                <a:spcPct val="0"/>
              </a:spcBef>
              <a:spcAft>
                <a:spcPct val="0"/>
              </a:spcAft>
              <a:defRPr sz="1600">
                <a:solidFill>
                  <a:schemeClr val="tx1"/>
                </a:solidFill>
                <a:latin typeface="Arial" panose="020B0604020202020204" pitchFamily="34" charset="0"/>
              </a:defRPr>
            </a:lvl6pPr>
            <a:lvl7pPr marL="2760663" indent="-17463" eaLnBrk="0" fontAlgn="base" hangingPunct="0">
              <a:spcBef>
                <a:spcPct val="0"/>
              </a:spcBef>
              <a:spcAft>
                <a:spcPct val="0"/>
              </a:spcAft>
              <a:defRPr sz="1600">
                <a:solidFill>
                  <a:schemeClr val="tx1"/>
                </a:solidFill>
                <a:latin typeface="Arial" panose="020B0604020202020204" pitchFamily="34" charset="0"/>
              </a:defRPr>
            </a:lvl7pPr>
            <a:lvl8pPr marL="3217863" indent="-17463" eaLnBrk="0" fontAlgn="base" hangingPunct="0">
              <a:spcBef>
                <a:spcPct val="0"/>
              </a:spcBef>
              <a:spcAft>
                <a:spcPct val="0"/>
              </a:spcAft>
              <a:defRPr sz="1600">
                <a:solidFill>
                  <a:schemeClr val="tx1"/>
                </a:solidFill>
                <a:latin typeface="Arial" panose="020B0604020202020204" pitchFamily="34" charset="0"/>
              </a:defRPr>
            </a:lvl8pPr>
            <a:lvl9pPr marL="3675063" indent="-17463" eaLnBrk="0" fontAlgn="base" hangingPunct="0">
              <a:spcBef>
                <a:spcPct val="0"/>
              </a:spcBef>
              <a:spcAft>
                <a:spcPct val="0"/>
              </a:spcAft>
              <a:defRPr sz="1600">
                <a:solidFill>
                  <a:schemeClr val="tx1"/>
                </a:solidFill>
                <a:latin typeface="Arial" panose="020B0604020202020204" pitchFamily="34" charset="0"/>
              </a:defRPr>
            </a:lvl9pPr>
          </a:lstStyle>
          <a:p>
            <a:pPr marL="0" indent="0" eaLnBrk="1" hangingPunct="1"/>
            <a:r>
              <a:rPr lang="de-DE" sz="800" dirty="0"/>
              <a:t>* 4 Verfahren noch ohne Zustimmung </a:t>
            </a:r>
          </a:p>
        </p:txBody>
      </p:sp>
    </p:spTree>
    <p:extLst>
      <p:ext uri="{BB962C8B-B14F-4D97-AF65-F5344CB8AC3E}">
        <p14:creationId xmlns:p14="http://schemas.microsoft.com/office/powerpoint/2010/main" val="264945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24.08.2018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7</a:t>
            </a:fld>
            <a:endParaRPr lang="de-DE"/>
          </a:p>
        </p:txBody>
      </p:sp>
      <p:sp>
        <p:nvSpPr>
          <p:cNvPr id="8" name="Text Box 69"/>
          <p:cNvSpPr txBox="1">
            <a:spLocks noChangeArrowheads="1"/>
          </p:cNvSpPr>
          <p:nvPr/>
        </p:nvSpPr>
        <p:spPr bwMode="auto">
          <a:xfrm>
            <a:off x="368200" y="200372"/>
            <a:ext cx="8359342" cy="478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387" tIns="46194" rIns="92387" bIns="4619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9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de-DE" sz="2500" b="1" dirty="0">
                <a:solidFill>
                  <a:srgbClr val="151D29"/>
                </a:solidFill>
              </a:rPr>
              <a:t>Gesamtübersicht 2009 bis 2018</a:t>
            </a:r>
          </a:p>
        </p:txBody>
      </p:sp>
      <p:sp>
        <p:nvSpPr>
          <p:cNvPr id="6" name="Rechteck 5"/>
          <p:cNvSpPr>
            <a:spLocks noChangeArrowheads="1"/>
          </p:cNvSpPr>
          <p:nvPr/>
        </p:nvSpPr>
        <p:spPr bwMode="auto">
          <a:xfrm>
            <a:off x="452132" y="5719812"/>
            <a:ext cx="441007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9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900" dirty="0"/>
              <a:t>*</a:t>
            </a:r>
            <a:r>
              <a:rPr lang="de-DE" sz="900" dirty="0"/>
              <a:t>Differenz siehe Einzelaufstellungen 2014 bis 2018</a:t>
            </a:r>
          </a:p>
        </p:txBody>
      </p:sp>
      <p:sp>
        <p:nvSpPr>
          <p:cNvPr id="7" name="Fußzeilenplatzhalter 6"/>
          <p:cNvSpPr>
            <a:spLocks noGrp="1"/>
          </p:cNvSpPr>
          <p:nvPr>
            <p:ph type="ftr" sz="quarter" idx="15"/>
          </p:nvPr>
        </p:nvSpPr>
        <p:spPr>
          <a:xfrm>
            <a:off x="4092340" y="6402273"/>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1513284488"/>
              </p:ext>
            </p:extLst>
          </p:nvPr>
        </p:nvGraphicFramePr>
        <p:xfrm>
          <a:off x="452131" y="804960"/>
          <a:ext cx="8275411" cy="4775697"/>
        </p:xfrm>
        <a:graphic>
          <a:graphicData uri="http://schemas.openxmlformats.org/drawingml/2006/table">
            <a:tbl>
              <a:tblPr firstRow="1" bandRow="1">
                <a:tableStyleId>{3B4B98B0-60AC-42C2-AFA5-B58CD77FA1E5}</a:tableStyleId>
              </a:tblPr>
              <a:tblGrid>
                <a:gridCol w="851638">
                  <a:extLst>
                    <a:ext uri="{9D8B030D-6E8A-4147-A177-3AD203B41FA5}">
                      <a16:colId xmlns:a16="http://schemas.microsoft.com/office/drawing/2014/main" val="20000"/>
                    </a:ext>
                  </a:extLst>
                </a:gridCol>
                <a:gridCol w="1179642">
                  <a:extLst>
                    <a:ext uri="{9D8B030D-6E8A-4147-A177-3AD203B41FA5}">
                      <a16:colId xmlns:a16="http://schemas.microsoft.com/office/drawing/2014/main" val="20001"/>
                    </a:ext>
                  </a:extLst>
                </a:gridCol>
                <a:gridCol w="1293945">
                  <a:extLst>
                    <a:ext uri="{9D8B030D-6E8A-4147-A177-3AD203B41FA5}">
                      <a16:colId xmlns:a16="http://schemas.microsoft.com/office/drawing/2014/main" val="20002"/>
                    </a:ext>
                  </a:extLst>
                </a:gridCol>
                <a:gridCol w="1179642">
                  <a:extLst>
                    <a:ext uri="{9D8B030D-6E8A-4147-A177-3AD203B41FA5}">
                      <a16:colId xmlns:a16="http://schemas.microsoft.com/office/drawing/2014/main" val="20003"/>
                    </a:ext>
                  </a:extLst>
                </a:gridCol>
                <a:gridCol w="1411260">
                  <a:extLst>
                    <a:ext uri="{9D8B030D-6E8A-4147-A177-3AD203B41FA5}">
                      <a16:colId xmlns:a16="http://schemas.microsoft.com/office/drawing/2014/main" val="20004"/>
                    </a:ext>
                  </a:extLst>
                </a:gridCol>
                <a:gridCol w="1179642">
                  <a:extLst>
                    <a:ext uri="{9D8B030D-6E8A-4147-A177-3AD203B41FA5}">
                      <a16:colId xmlns:a16="http://schemas.microsoft.com/office/drawing/2014/main" val="20005"/>
                    </a:ext>
                  </a:extLst>
                </a:gridCol>
                <a:gridCol w="1179642">
                  <a:extLst>
                    <a:ext uri="{9D8B030D-6E8A-4147-A177-3AD203B41FA5}">
                      <a16:colId xmlns:a16="http://schemas.microsoft.com/office/drawing/2014/main" val="20006"/>
                    </a:ext>
                  </a:extLst>
                </a:gridCol>
              </a:tblGrid>
              <a:tr h="682904">
                <a:tc>
                  <a:txBody>
                    <a:bodyPr/>
                    <a:lstStyle/>
                    <a:p>
                      <a:pPr algn="ctr"/>
                      <a:endParaRPr lang="de-DE" sz="1400" dirty="0">
                        <a:solidFill>
                          <a:srgbClr val="101822"/>
                        </a:solidFill>
                      </a:endParaRPr>
                    </a:p>
                  </a:txBody>
                  <a:tcPr/>
                </a:tc>
                <a:tc>
                  <a:txBody>
                    <a:bodyPr/>
                    <a:lstStyle/>
                    <a:p>
                      <a:pPr algn="ctr"/>
                      <a:r>
                        <a:rPr lang="de-DE" sz="1400" dirty="0">
                          <a:solidFill>
                            <a:srgbClr val="101822"/>
                          </a:solidFill>
                        </a:rPr>
                        <a:t>Gesamt</a:t>
                      </a:r>
                      <a:r>
                        <a:rPr lang="de-DE" sz="1400" baseline="0" dirty="0">
                          <a:solidFill>
                            <a:srgbClr val="101822"/>
                          </a:solidFill>
                        </a:rPr>
                        <a:t> </a:t>
                      </a:r>
                      <a:endParaRPr lang="de-DE" sz="1400" dirty="0">
                        <a:solidFill>
                          <a:srgbClr val="101822"/>
                        </a:solidFill>
                      </a:endParaRPr>
                    </a:p>
                  </a:txBody>
                  <a:tcPr/>
                </a:tc>
                <a:tc>
                  <a:txBody>
                    <a:bodyPr/>
                    <a:lstStyle/>
                    <a:p>
                      <a:pPr algn="ctr"/>
                      <a:r>
                        <a:rPr lang="de-DE" sz="1400" dirty="0">
                          <a:solidFill>
                            <a:srgbClr val="101822"/>
                          </a:solidFill>
                        </a:rPr>
                        <a:t>Zustimmung</a:t>
                      </a:r>
                    </a:p>
                  </a:txBody>
                  <a:tcPr/>
                </a:tc>
                <a:tc>
                  <a:txBody>
                    <a:bodyPr/>
                    <a:lstStyle/>
                    <a:p>
                      <a:pPr algn="ctr"/>
                      <a:r>
                        <a:rPr lang="de-DE" sz="1400" dirty="0">
                          <a:solidFill>
                            <a:srgbClr val="101822"/>
                          </a:solidFill>
                        </a:rPr>
                        <a:t>Ablehnung</a:t>
                      </a:r>
                    </a:p>
                  </a:txBody>
                  <a:tcPr/>
                </a:tc>
                <a:tc>
                  <a:txBody>
                    <a:bodyPr/>
                    <a:lstStyle/>
                    <a:p>
                      <a:pPr algn="ctr"/>
                      <a:r>
                        <a:rPr lang="de-DE" sz="1400" dirty="0">
                          <a:solidFill>
                            <a:srgbClr val="101822"/>
                          </a:solidFill>
                        </a:rPr>
                        <a:t>Aufgelaufene </a:t>
                      </a:r>
                    </a:p>
                    <a:p>
                      <a:pPr algn="ctr"/>
                      <a:r>
                        <a:rPr lang="de-DE" sz="1400" dirty="0">
                          <a:solidFill>
                            <a:srgbClr val="101822"/>
                          </a:solidFill>
                        </a:rPr>
                        <a:t>Zahlungen</a:t>
                      </a:r>
                    </a:p>
                  </a:txBody>
                  <a:tcPr/>
                </a:tc>
                <a:tc>
                  <a:txBody>
                    <a:bodyPr/>
                    <a:lstStyle/>
                    <a:p>
                      <a:pPr algn="ctr"/>
                      <a:r>
                        <a:rPr lang="de-DE" sz="1400" dirty="0">
                          <a:solidFill>
                            <a:srgbClr val="101822"/>
                          </a:solidFill>
                        </a:rPr>
                        <a:t>Ø Verfahrensdauer</a:t>
                      </a:r>
                    </a:p>
                  </a:txBody>
                  <a:tcPr/>
                </a:tc>
                <a:tc>
                  <a:txBody>
                    <a:bodyPr/>
                    <a:lstStyle/>
                    <a:p>
                      <a:pPr algn="ctr"/>
                      <a:r>
                        <a:rPr lang="de-DE" sz="1400" dirty="0">
                          <a:solidFill>
                            <a:srgbClr val="101822"/>
                          </a:solidFill>
                        </a:rPr>
                        <a:t>Verfahren </a:t>
                      </a:r>
                    </a:p>
                    <a:p>
                      <a:pPr algn="ctr"/>
                      <a:r>
                        <a:rPr lang="de-DE" sz="1400" dirty="0">
                          <a:solidFill>
                            <a:srgbClr val="101822"/>
                          </a:solidFill>
                        </a:rPr>
                        <a:t>offen </a:t>
                      </a:r>
                    </a:p>
                  </a:txBody>
                  <a:tcPr/>
                </a:tc>
                <a:extLst>
                  <a:ext uri="{0D108BD9-81ED-4DB2-BD59-A6C34878D82A}">
                    <a16:rowId xmlns:a16="http://schemas.microsoft.com/office/drawing/2014/main" val="10000"/>
                  </a:ext>
                </a:extLst>
              </a:tr>
              <a:tr h="357913">
                <a:tc>
                  <a:txBody>
                    <a:bodyPr/>
                    <a:lstStyle/>
                    <a:p>
                      <a:pPr algn="ctr"/>
                      <a:r>
                        <a:rPr lang="de-DE" sz="1400" dirty="0">
                          <a:solidFill>
                            <a:srgbClr val="101822"/>
                          </a:solidFill>
                        </a:rPr>
                        <a:t>2009</a:t>
                      </a:r>
                    </a:p>
                  </a:txBody>
                  <a:tcPr/>
                </a:tc>
                <a:tc>
                  <a:txBody>
                    <a:bodyPr/>
                    <a:lstStyle/>
                    <a:p>
                      <a:pPr algn="ctr"/>
                      <a:r>
                        <a:rPr lang="de-DE" sz="1400" dirty="0">
                          <a:solidFill>
                            <a:srgbClr val="101822"/>
                          </a:solidFill>
                        </a:rPr>
                        <a:t>49</a:t>
                      </a:r>
                    </a:p>
                  </a:txBody>
                  <a:tcPr/>
                </a:tc>
                <a:tc>
                  <a:txBody>
                    <a:bodyPr/>
                    <a:lstStyle/>
                    <a:p>
                      <a:pPr algn="ctr"/>
                      <a:r>
                        <a:rPr lang="de-DE" sz="1400" dirty="0">
                          <a:solidFill>
                            <a:srgbClr val="101822"/>
                          </a:solidFill>
                        </a:rPr>
                        <a:t>37</a:t>
                      </a:r>
                    </a:p>
                  </a:txBody>
                  <a:tcPr/>
                </a:tc>
                <a:tc>
                  <a:txBody>
                    <a:bodyPr/>
                    <a:lstStyle/>
                    <a:p>
                      <a:pPr algn="ctr"/>
                      <a:r>
                        <a:rPr lang="de-DE" sz="1400" dirty="0">
                          <a:solidFill>
                            <a:srgbClr val="101822"/>
                          </a:solidFill>
                        </a:rPr>
                        <a:t>12</a:t>
                      </a:r>
                    </a:p>
                  </a:txBody>
                  <a:tcPr/>
                </a:tc>
                <a:tc>
                  <a:txBody>
                    <a:bodyPr/>
                    <a:lstStyle/>
                    <a:p>
                      <a:pPr algn="ctr"/>
                      <a:r>
                        <a:rPr lang="de-DE" sz="1400" dirty="0">
                          <a:solidFill>
                            <a:srgbClr val="101822"/>
                          </a:solidFill>
                        </a:rPr>
                        <a:t>96.600,00 €</a:t>
                      </a:r>
                    </a:p>
                  </a:txBody>
                  <a:tcPr/>
                </a:tc>
                <a:tc>
                  <a:txBody>
                    <a:bodyPr/>
                    <a:lstStyle/>
                    <a:p>
                      <a:pPr algn="ctr"/>
                      <a:r>
                        <a:rPr lang="de-DE" sz="1400" dirty="0">
                          <a:solidFill>
                            <a:srgbClr val="101822"/>
                          </a:solidFill>
                        </a:rPr>
                        <a:t>7 Monate</a:t>
                      </a:r>
                    </a:p>
                  </a:txBody>
                  <a:tcPr/>
                </a:tc>
                <a:tc>
                  <a:txBody>
                    <a:bodyPr/>
                    <a:lstStyle/>
                    <a:p>
                      <a:pPr algn="ctr"/>
                      <a:r>
                        <a:rPr lang="de-DE" sz="1400" dirty="0">
                          <a:solidFill>
                            <a:srgbClr val="101822"/>
                          </a:solidFill>
                        </a:rPr>
                        <a:t>-</a:t>
                      </a:r>
                    </a:p>
                  </a:txBody>
                  <a:tcPr/>
                </a:tc>
                <a:extLst>
                  <a:ext uri="{0D108BD9-81ED-4DB2-BD59-A6C34878D82A}">
                    <a16:rowId xmlns:a16="http://schemas.microsoft.com/office/drawing/2014/main" val="10001"/>
                  </a:ext>
                </a:extLst>
              </a:tr>
              <a:tr h="357913">
                <a:tc>
                  <a:txBody>
                    <a:bodyPr/>
                    <a:lstStyle/>
                    <a:p>
                      <a:pPr algn="ctr"/>
                      <a:r>
                        <a:rPr lang="de-DE" sz="1400" dirty="0">
                          <a:solidFill>
                            <a:srgbClr val="101822"/>
                          </a:solidFill>
                        </a:rPr>
                        <a:t>2010</a:t>
                      </a:r>
                    </a:p>
                  </a:txBody>
                  <a:tcPr/>
                </a:tc>
                <a:tc>
                  <a:txBody>
                    <a:bodyPr/>
                    <a:lstStyle/>
                    <a:p>
                      <a:pPr algn="ctr"/>
                      <a:r>
                        <a:rPr lang="de-DE" sz="1400" dirty="0">
                          <a:solidFill>
                            <a:srgbClr val="101822"/>
                          </a:solidFill>
                        </a:rPr>
                        <a:t>71</a:t>
                      </a:r>
                    </a:p>
                  </a:txBody>
                  <a:tcPr/>
                </a:tc>
                <a:tc>
                  <a:txBody>
                    <a:bodyPr/>
                    <a:lstStyle/>
                    <a:p>
                      <a:pPr algn="ctr"/>
                      <a:r>
                        <a:rPr lang="de-DE" sz="1400" dirty="0">
                          <a:solidFill>
                            <a:srgbClr val="101822"/>
                          </a:solidFill>
                        </a:rPr>
                        <a:t>58</a:t>
                      </a:r>
                    </a:p>
                  </a:txBody>
                  <a:tcPr/>
                </a:tc>
                <a:tc>
                  <a:txBody>
                    <a:bodyPr/>
                    <a:lstStyle/>
                    <a:p>
                      <a:pPr algn="ctr"/>
                      <a:r>
                        <a:rPr lang="de-DE" sz="1400" dirty="0">
                          <a:solidFill>
                            <a:srgbClr val="101822"/>
                          </a:solidFill>
                        </a:rPr>
                        <a:t>10</a:t>
                      </a:r>
                    </a:p>
                  </a:txBody>
                  <a:tcPr/>
                </a:tc>
                <a:tc>
                  <a:txBody>
                    <a:bodyPr/>
                    <a:lstStyle/>
                    <a:p>
                      <a:pPr algn="ctr"/>
                      <a:r>
                        <a:rPr lang="de-DE" sz="1400" dirty="0">
                          <a:solidFill>
                            <a:srgbClr val="101822"/>
                          </a:solidFill>
                        </a:rPr>
                        <a:t>451.157,00 €</a:t>
                      </a:r>
                    </a:p>
                  </a:txBody>
                  <a:tcPr/>
                </a:tc>
                <a:tc>
                  <a:txBody>
                    <a:bodyPr/>
                    <a:lstStyle/>
                    <a:p>
                      <a:pPr algn="ctr"/>
                      <a:r>
                        <a:rPr lang="de-DE" sz="1400" dirty="0">
                          <a:solidFill>
                            <a:srgbClr val="101822"/>
                          </a:solidFill>
                        </a:rPr>
                        <a:t>8 Monate</a:t>
                      </a:r>
                    </a:p>
                  </a:txBody>
                  <a:tcPr/>
                </a:tc>
                <a:tc>
                  <a:txBody>
                    <a:bodyPr/>
                    <a:lstStyle/>
                    <a:p>
                      <a:pPr algn="ctr"/>
                      <a:r>
                        <a:rPr lang="de-DE" sz="1400" dirty="0">
                          <a:solidFill>
                            <a:srgbClr val="101822"/>
                          </a:solidFill>
                        </a:rPr>
                        <a:t>-</a:t>
                      </a:r>
                    </a:p>
                  </a:txBody>
                  <a:tcPr/>
                </a:tc>
                <a:extLst>
                  <a:ext uri="{0D108BD9-81ED-4DB2-BD59-A6C34878D82A}">
                    <a16:rowId xmlns:a16="http://schemas.microsoft.com/office/drawing/2014/main" val="10002"/>
                  </a:ext>
                </a:extLst>
              </a:tr>
              <a:tr h="357913">
                <a:tc>
                  <a:txBody>
                    <a:bodyPr/>
                    <a:lstStyle/>
                    <a:p>
                      <a:pPr algn="ctr"/>
                      <a:r>
                        <a:rPr lang="de-DE" sz="1400" dirty="0">
                          <a:solidFill>
                            <a:srgbClr val="101822"/>
                          </a:solidFill>
                        </a:rPr>
                        <a:t>2011</a:t>
                      </a:r>
                    </a:p>
                  </a:txBody>
                  <a:tcPr/>
                </a:tc>
                <a:tc>
                  <a:txBody>
                    <a:bodyPr/>
                    <a:lstStyle/>
                    <a:p>
                      <a:pPr algn="ctr"/>
                      <a:r>
                        <a:rPr lang="de-DE" sz="1400" dirty="0">
                          <a:solidFill>
                            <a:srgbClr val="101822"/>
                          </a:solidFill>
                        </a:rPr>
                        <a:t>108</a:t>
                      </a:r>
                    </a:p>
                  </a:txBody>
                  <a:tcPr/>
                </a:tc>
                <a:tc>
                  <a:txBody>
                    <a:bodyPr/>
                    <a:lstStyle/>
                    <a:p>
                      <a:pPr algn="ctr"/>
                      <a:r>
                        <a:rPr lang="de-DE" sz="1400" dirty="0">
                          <a:solidFill>
                            <a:srgbClr val="101822"/>
                          </a:solidFill>
                        </a:rPr>
                        <a:t>93</a:t>
                      </a:r>
                    </a:p>
                  </a:txBody>
                  <a:tcPr/>
                </a:tc>
                <a:tc>
                  <a:txBody>
                    <a:bodyPr/>
                    <a:lstStyle/>
                    <a:p>
                      <a:pPr algn="ctr"/>
                      <a:r>
                        <a:rPr lang="de-DE" sz="1400" dirty="0">
                          <a:solidFill>
                            <a:srgbClr val="101822"/>
                          </a:solidFill>
                        </a:rPr>
                        <a:t>13</a:t>
                      </a:r>
                    </a:p>
                  </a:txBody>
                  <a:tcPr/>
                </a:tc>
                <a:tc>
                  <a:txBody>
                    <a:bodyPr/>
                    <a:lstStyle/>
                    <a:p>
                      <a:pPr algn="ctr"/>
                      <a:r>
                        <a:rPr lang="de-DE" sz="1400" dirty="0">
                          <a:solidFill>
                            <a:srgbClr val="101822"/>
                          </a:solidFill>
                        </a:rPr>
                        <a:t>819.032,00 €</a:t>
                      </a:r>
                    </a:p>
                  </a:txBody>
                  <a:tcPr/>
                </a:tc>
                <a:tc>
                  <a:txBody>
                    <a:bodyPr/>
                    <a:lstStyle/>
                    <a:p>
                      <a:pPr algn="ctr"/>
                      <a:r>
                        <a:rPr lang="de-DE" sz="1400" dirty="0">
                          <a:solidFill>
                            <a:srgbClr val="101822"/>
                          </a:solidFill>
                        </a:rPr>
                        <a:t>7 Monate</a:t>
                      </a:r>
                    </a:p>
                  </a:txBody>
                  <a:tcPr/>
                </a:tc>
                <a:tc>
                  <a:txBody>
                    <a:bodyPr/>
                    <a:lstStyle/>
                    <a:p>
                      <a:pPr algn="ctr"/>
                      <a:r>
                        <a:rPr lang="de-DE" sz="1400" dirty="0">
                          <a:solidFill>
                            <a:srgbClr val="101822"/>
                          </a:solidFill>
                        </a:rPr>
                        <a:t>-</a:t>
                      </a:r>
                    </a:p>
                  </a:txBody>
                  <a:tcPr/>
                </a:tc>
                <a:extLst>
                  <a:ext uri="{0D108BD9-81ED-4DB2-BD59-A6C34878D82A}">
                    <a16:rowId xmlns:a16="http://schemas.microsoft.com/office/drawing/2014/main" val="10003"/>
                  </a:ext>
                </a:extLst>
              </a:tr>
              <a:tr h="357913">
                <a:tc>
                  <a:txBody>
                    <a:bodyPr/>
                    <a:lstStyle/>
                    <a:p>
                      <a:pPr algn="ctr"/>
                      <a:r>
                        <a:rPr lang="de-DE" sz="1400" dirty="0">
                          <a:solidFill>
                            <a:srgbClr val="101822"/>
                          </a:solidFill>
                        </a:rPr>
                        <a:t>2012</a:t>
                      </a:r>
                    </a:p>
                  </a:txBody>
                  <a:tcPr/>
                </a:tc>
                <a:tc>
                  <a:txBody>
                    <a:bodyPr/>
                    <a:lstStyle/>
                    <a:p>
                      <a:pPr algn="ctr"/>
                      <a:r>
                        <a:rPr lang="de-DE" sz="1400" dirty="0">
                          <a:solidFill>
                            <a:srgbClr val="101822"/>
                          </a:solidFill>
                        </a:rPr>
                        <a:t>99</a:t>
                      </a:r>
                    </a:p>
                  </a:txBody>
                  <a:tcPr/>
                </a:tc>
                <a:tc>
                  <a:txBody>
                    <a:bodyPr/>
                    <a:lstStyle/>
                    <a:p>
                      <a:pPr algn="ctr"/>
                      <a:r>
                        <a:rPr lang="de-DE" sz="1400" dirty="0">
                          <a:solidFill>
                            <a:srgbClr val="101822"/>
                          </a:solidFill>
                        </a:rPr>
                        <a:t>91</a:t>
                      </a:r>
                    </a:p>
                  </a:txBody>
                  <a:tcPr/>
                </a:tc>
                <a:tc>
                  <a:txBody>
                    <a:bodyPr/>
                    <a:lstStyle/>
                    <a:p>
                      <a:pPr algn="ctr"/>
                      <a:r>
                        <a:rPr lang="de-DE" sz="1400" dirty="0">
                          <a:solidFill>
                            <a:srgbClr val="101822"/>
                          </a:solidFill>
                        </a:rPr>
                        <a:t>6</a:t>
                      </a:r>
                    </a:p>
                  </a:txBody>
                  <a:tcPr/>
                </a:tc>
                <a:tc>
                  <a:txBody>
                    <a:bodyPr/>
                    <a:lstStyle/>
                    <a:p>
                      <a:pPr algn="ctr"/>
                      <a:r>
                        <a:rPr lang="de-DE" sz="1400" dirty="0">
                          <a:solidFill>
                            <a:srgbClr val="101822"/>
                          </a:solidFill>
                        </a:rPr>
                        <a:t>1.253,267,00 €</a:t>
                      </a:r>
                    </a:p>
                  </a:txBody>
                  <a:tcPr/>
                </a:tc>
                <a:tc>
                  <a:txBody>
                    <a:bodyPr/>
                    <a:lstStyle/>
                    <a:p>
                      <a:pPr algn="ctr"/>
                      <a:r>
                        <a:rPr lang="de-DE" sz="1400" dirty="0">
                          <a:solidFill>
                            <a:srgbClr val="101822"/>
                          </a:solidFill>
                        </a:rPr>
                        <a:t>8 Monate</a:t>
                      </a:r>
                    </a:p>
                  </a:txBody>
                  <a:tcPr/>
                </a:tc>
                <a:tc>
                  <a:txBody>
                    <a:bodyPr/>
                    <a:lstStyle/>
                    <a:p>
                      <a:pPr algn="ctr"/>
                      <a:r>
                        <a:rPr lang="de-DE" sz="1400" dirty="0">
                          <a:solidFill>
                            <a:srgbClr val="101822"/>
                          </a:solidFill>
                        </a:rPr>
                        <a:t>-</a:t>
                      </a:r>
                    </a:p>
                  </a:txBody>
                  <a:tcPr/>
                </a:tc>
                <a:extLst>
                  <a:ext uri="{0D108BD9-81ED-4DB2-BD59-A6C34878D82A}">
                    <a16:rowId xmlns:a16="http://schemas.microsoft.com/office/drawing/2014/main" val="10004"/>
                  </a:ext>
                </a:extLst>
              </a:tr>
              <a:tr h="357913">
                <a:tc>
                  <a:txBody>
                    <a:bodyPr/>
                    <a:lstStyle/>
                    <a:p>
                      <a:pPr algn="ctr"/>
                      <a:r>
                        <a:rPr lang="de-DE" sz="1400" dirty="0">
                          <a:solidFill>
                            <a:srgbClr val="101822"/>
                          </a:solidFill>
                        </a:rPr>
                        <a:t>2013</a:t>
                      </a:r>
                    </a:p>
                  </a:txBody>
                  <a:tcPr/>
                </a:tc>
                <a:tc>
                  <a:txBody>
                    <a:bodyPr/>
                    <a:lstStyle/>
                    <a:p>
                      <a:pPr algn="ctr"/>
                      <a:r>
                        <a:rPr lang="de-DE" sz="1400" dirty="0">
                          <a:solidFill>
                            <a:srgbClr val="101822"/>
                          </a:solidFill>
                        </a:rPr>
                        <a:t>127</a:t>
                      </a:r>
                    </a:p>
                  </a:txBody>
                  <a:tcPr/>
                </a:tc>
                <a:tc>
                  <a:txBody>
                    <a:bodyPr/>
                    <a:lstStyle/>
                    <a:p>
                      <a:pPr algn="ctr"/>
                      <a:r>
                        <a:rPr lang="de-DE" sz="1400" dirty="0">
                          <a:solidFill>
                            <a:srgbClr val="101822"/>
                          </a:solidFill>
                        </a:rPr>
                        <a:t>121</a:t>
                      </a:r>
                    </a:p>
                  </a:txBody>
                  <a:tcPr/>
                </a:tc>
                <a:tc>
                  <a:txBody>
                    <a:bodyPr/>
                    <a:lstStyle/>
                    <a:p>
                      <a:pPr algn="ctr"/>
                      <a:r>
                        <a:rPr lang="de-DE" sz="1400" dirty="0">
                          <a:solidFill>
                            <a:srgbClr val="101822"/>
                          </a:solidFill>
                        </a:rPr>
                        <a:t>4</a:t>
                      </a:r>
                    </a:p>
                  </a:txBody>
                  <a:tcPr/>
                </a:tc>
                <a:tc>
                  <a:txBody>
                    <a:bodyPr/>
                    <a:lstStyle/>
                    <a:p>
                      <a:pPr algn="ctr"/>
                      <a:r>
                        <a:rPr lang="de-DE" sz="1400" dirty="0">
                          <a:solidFill>
                            <a:srgbClr val="101822"/>
                          </a:solidFill>
                        </a:rPr>
                        <a:t>1.327.262,00 €</a:t>
                      </a:r>
                    </a:p>
                  </a:txBody>
                  <a:tcPr/>
                </a:tc>
                <a:tc>
                  <a:txBody>
                    <a:bodyPr/>
                    <a:lstStyle/>
                    <a:p>
                      <a:pPr algn="ctr"/>
                      <a:r>
                        <a:rPr lang="de-DE" sz="1400" dirty="0">
                          <a:solidFill>
                            <a:srgbClr val="101822"/>
                          </a:solidFill>
                        </a:rPr>
                        <a:t>7 Monate</a:t>
                      </a:r>
                    </a:p>
                  </a:txBody>
                  <a:tcPr/>
                </a:tc>
                <a:tc>
                  <a:txBody>
                    <a:bodyPr/>
                    <a:lstStyle/>
                    <a:p>
                      <a:pPr algn="ctr"/>
                      <a:r>
                        <a:rPr lang="de-DE" sz="1400" dirty="0">
                          <a:solidFill>
                            <a:srgbClr val="101822"/>
                          </a:solidFill>
                        </a:rPr>
                        <a:t>-</a:t>
                      </a:r>
                    </a:p>
                  </a:txBody>
                  <a:tcPr/>
                </a:tc>
                <a:extLst>
                  <a:ext uri="{0D108BD9-81ED-4DB2-BD59-A6C34878D82A}">
                    <a16:rowId xmlns:a16="http://schemas.microsoft.com/office/drawing/2014/main" val="10005"/>
                  </a:ext>
                </a:extLst>
              </a:tr>
              <a:tr h="357913">
                <a:tc>
                  <a:txBody>
                    <a:bodyPr/>
                    <a:lstStyle/>
                    <a:p>
                      <a:pPr algn="ctr"/>
                      <a:r>
                        <a:rPr lang="de-DE" sz="1400" dirty="0">
                          <a:solidFill>
                            <a:srgbClr val="101822"/>
                          </a:solidFill>
                        </a:rPr>
                        <a:t>2014</a:t>
                      </a:r>
                    </a:p>
                  </a:txBody>
                  <a:tcPr/>
                </a:tc>
                <a:tc>
                  <a:txBody>
                    <a:bodyPr/>
                    <a:lstStyle/>
                    <a:p>
                      <a:pPr algn="ctr"/>
                      <a:r>
                        <a:rPr lang="de-DE" sz="1400" dirty="0">
                          <a:solidFill>
                            <a:srgbClr val="101822"/>
                          </a:solidFill>
                        </a:rPr>
                        <a:t>96</a:t>
                      </a:r>
                    </a:p>
                  </a:txBody>
                  <a:tcPr/>
                </a:tc>
                <a:tc>
                  <a:txBody>
                    <a:bodyPr/>
                    <a:lstStyle/>
                    <a:p>
                      <a:pPr algn="ctr"/>
                      <a:r>
                        <a:rPr lang="de-DE" sz="1400" dirty="0">
                          <a:solidFill>
                            <a:srgbClr val="101822"/>
                          </a:solidFill>
                        </a:rPr>
                        <a:t>92</a:t>
                      </a:r>
                    </a:p>
                  </a:txBody>
                  <a:tcPr/>
                </a:tc>
                <a:tc>
                  <a:txBody>
                    <a:bodyPr/>
                    <a:lstStyle/>
                    <a:p>
                      <a:pPr algn="ctr"/>
                      <a:r>
                        <a:rPr lang="de-DE" sz="1400" dirty="0">
                          <a:solidFill>
                            <a:srgbClr val="101822"/>
                          </a:solidFill>
                        </a:rPr>
                        <a:t>4</a:t>
                      </a:r>
                    </a:p>
                  </a:txBody>
                  <a:tcPr/>
                </a:tc>
                <a:tc>
                  <a:txBody>
                    <a:bodyPr/>
                    <a:lstStyle/>
                    <a:p>
                      <a:pPr algn="ctr"/>
                      <a:r>
                        <a:rPr lang="de-DE" sz="1400" dirty="0">
                          <a:solidFill>
                            <a:srgbClr val="101822"/>
                          </a:solidFill>
                        </a:rPr>
                        <a:t>461.008,00</a:t>
                      </a:r>
                      <a:r>
                        <a:rPr lang="de-DE" sz="1400" baseline="0" dirty="0">
                          <a:solidFill>
                            <a:srgbClr val="101822"/>
                          </a:solidFill>
                        </a:rPr>
                        <a:t> €</a:t>
                      </a:r>
                      <a:endParaRPr lang="de-DE" sz="1400" dirty="0">
                        <a:solidFill>
                          <a:srgbClr val="101822"/>
                        </a:solidFill>
                      </a:endParaRPr>
                    </a:p>
                  </a:txBody>
                  <a:tcPr/>
                </a:tc>
                <a:tc>
                  <a:txBody>
                    <a:bodyPr/>
                    <a:lstStyle/>
                    <a:p>
                      <a:pPr algn="ctr"/>
                      <a:r>
                        <a:rPr lang="de-DE" sz="1400" dirty="0">
                          <a:solidFill>
                            <a:srgbClr val="101822"/>
                          </a:solidFill>
                        </a:rPr>
                        <a:t>6 Monate</a:t>
                      </a:r>
                    </a:p>
                  </a:txBody>
                  <a:tcPr/>
                </a:tc>
                <a:tc>
                  <a:txBody>
                    <a:bodyPr/>
                    <a:lstStyle/>
                    <a:p>
                      <a:pPr algn="ctr"/>
                      <a:r>
                        <a:rPr lang="de-DE" sz="1400" dirty="0">
                          <a:solidFill>
                            <a:srgbClr val="101822"/>
                          </a:solidFill>
                        </a:rPr>
                        <a:t>-</a:t>
                      </a:r>
                    </a:p>
                  </a:txBody>
                  <a:tcPr/>
                </a:tc>
                <a:extLst>
                  <a:ext uri="{0D108BD9-81ED-4DB2-BD59-A6C34878D82A}">
                    <a16:rowId xmlns:a16="http://schemas.microsoft.com/office/drawing/2014/main" val="10006"/>
                  </a:ext>
                </a:extLst>
              </a:tr>
              <a:tr h="357913">
                <a:tc>
                  <a:txBody>
                    <a:bodyPr/>
                    <a:lstStyle/>
                    <a:p>
                      <a:pPr algn="ctr"/>
                      <a:r>
                        <a:rPr lang="de-DE" sz="1400" dirty="0">
                          <a:solidFill>
                            <a:srgbClr val="101822"/>
                          </a:solidFill>
                        </a:rPr>
                        <a:t>2015</a:t>
                      </a:r>
                    </a:p>
                  </a:txBody>
                  <a:tcPr/>
                </a:tc>
                <a:tc>
                  <a:txBody>
                    <a:bodyPr/>
                    <a:lstStyle/>
                    <a:p>
                      <a:pPr algn="ctr"/>
                      <a:r>
                        <a:rPr lang="de-DE" sz="1400" dirty="0">
                          <a:solidFill>
                            <a:srgbClr val="101822"/>
                          </a:solidFill>
                        </a:rPr>
                        <a:t>121</a:t>
                      </a:r>
                    </a:p>
                  </a:txBody>
                  <a:tcPr/>
                </a:tc>
                <a:tc>
                  <a:txBody>
                    <a:bodyPr/>
                    <a:lstStyle/>
                    <a:p>
                      <a:pPr algn="ctr"/>
                      <a:r>
                        <a:rPr lang="de-DE" sz="1400" dirty="0">
                          <a:solidFill>
                            <a:srgbClr val="101822"/>
                          </a:solidFill>
                        </a:rPr>
                        <a:t>104</a:t>
                      </a:r>
                    </a:p>
                  </a:txBody>
                  <a:tcPr/>
                </a:tc>
                <a:tc>
                  <a:txBody>
                    <a:bodyPr/>
                    <a:lstStyle/>
                    <a:p>
                      <a:pPr algn="ctr"/>
                      <a:r>
                        <a:rPr lang="de-DE" sz="1400" dirty="0">
                          <a:solidFill>
                            <a:srgbClr val="101822"/>
                          </a:solidFill>
                        </a:rPr>
                        <a:t>9</a:t>
                      </a:r>
                    </a:p>
                  </a:txBody>
                  <a:tcPr/>
                </a:tc>
                <a:tc>
                  <a:txBody>
                    <a:bodyPr/>
                    <a:lstStyle/>
                    <a:p>
                      <a:pPr algn="ctr"/>
                      <a:r>
                        <a:rPr lang="de-DE" sz="1400" dirty="0">
                          <a:solidFill>
                            <a:srgbClr val="101822"/>
                          </a:solidFill>
                        </a:rPr>
                        <a:t>818.785,00 €</a:t>
                      </a:r>
                    </a:p>
                  </a:txBody>
                  <a:tcPr/>
                </a:tc>
                <a:tc>
                  <a:txBody>
                    <a:bodyPr/>
                    <a:lstStyle/>
                    <a:p>
                      <a:pPr algn="ctr"/>
                      <a:r>
                        <a:rPr lang="de-DE" sz="1400" dirty="0">
                          <a:solidFill>
                            <a:srgbClr val="101822"/>
                          </a:solidFill>
                        </a:rPr>
                        <a:t>6 Monate</a:t>
                      </a:r>
                    </a:p>
                  </a:txBody>
                  <a:tcPr/>
                </a:tc>
                <a:tc>
                  <a:txBody>
                    <a:bodyPr/>
                    <a:lstStyle/>
                    <a:p>
                      <a:pPr algn="ctr"/>
                      <a:r>
                        <a:rPr lang="de-DE" sz="1400" dirty="0">
                          <a:solidFill>
                            <a:srgbClr val="101822"/>
                          </a:solidFill>
                        </a:rPr>
                        <a:t>-</a:t>
                      </a:r>
                    </a:p>
                  </a:txBody>
                  <a:tcPr/>
                </a:tc>
                <a:extLst>
                  <a:ext uri="{0D108BD9-81ED-4DB2-BD59-A6C34878D82A}">
                    <a16:rowId xmlns:a16="http://schemas.microsoft.com/office/drawing/2014/main" val="10007"/>
                  </a:ext>
                </a:extLst>
              </a:tr>
              <a:tr h="357913">
                <a:tc>
                  <a:txBody>
                    <a:bodyPr/>
                    <a:lstStyle/>
                    <a:p>
                      <a:pPr algn="ctr"/>
                      <a:r>
                        <a:rPr lang="de-DE" sz="1400" dirty="0">
                          <a:solidFill>
                            <a:srgbClr val="101822"/>
                          </a:solidFill>
                        </a:rPr>
                        <a:t>2016</a:t>
                      </a:r>
                    </a:p>
                  </a:txBody>
                  <a:tcPr/>
                </a:tc>
                <a:tc>
                  <a:txBody>
                    <a:bodyPr/>
                    <a:lstStyle/>
                    <a:p>
                      <a:pPr algn="ctr"/>
                      <a:r>
                        <a:rPr lang="de-DE" sz="1400" dirty="0">
                          <a:solidFill>
                            <a:srgbClr val="101822"/>
                          </a:solidFill>
                        </a:rPr>
                        <a:t>118</a:t>
                      </a:r>
                    </a:p>
                  </a:txBody>
                  <a:tcPr/>
                </a:tc>
                <a:tc>
                  <a:txBody>
                    <a:bodyPr/>
                    <a:lstStyle/>
                    <a:p>
                      <a:pPr algn="ctr"/>
                      <a:r>
                        <a:rPr lang="de-DE" sz="1400" dirty="0">
                          <a:solidFill>
                            <a:srgbClr val="101822"/>
                          </a:solidFill>
                        </a:rPr>
                        <a:t>104</a:t>
                      </a:r>
                    </a:p>
                  </a:txBody>
                  <a:tcPr/>
                </a:tc>
                <a:tc>
                  <a:txBody>
                    <a:bodyPr/>
                    <a:lstStyle/>
                    <a:p>
                      <a:pPr algn="ctr"/>
                      <a:r>
                        <a:rPr lang="de-DE" sz="1400" dirty="0">
                          <a:solidFill>
                            <a:srgbClr val="101822"/>
                          </a:solidFill>
                        </a:rPr>
                        <a:t>10</a:t>
                      </a:r>
                    </a:p>
                  </a:txBody>
                  <a:tcPr/>
                </a:tc>
                <a:tc>
                  <a:txBody>
                    <a:bodyPr/>
                    <a:lstStyle/>
                    <a:p>
                      <a:pPr algn="ctr"/>
                      <a:r>
                        <a:rPr lang="de-DE" sz="1400" dirty="0">
                          <a:solidFill>
                            <a:srgbClr val="101822"/>
                          </a:solidFill>
                        </a:rPr>
                        <a:t>547.851,30 €</a:t>
                      </a:r>
                    </a:p>
                  </a:txBody>
                  <a:tcPr/>
                </a:tc>
                <a:tc>
                  <a:txBody>
                    <a:bodyPr/>
                    <a:lstStyle/>
                    <a:p>
                      <a:pPr algn="ctr"/>
                      <a:r>
                        <a:rPr lang="de-DE" sz="1400" dirty="0">
                          <a:solidFill>
                            <a:srgbClr val="101822"/>
                          </a:solidFill>
                        </a:rPr>
                        <a:t>4 Monate</a:t>
                      </a:r>
                    </a:p>
                  </a:txBody>
                  <a:tcPr/>
                </a:tc>
                <a:tc>
                  <a:txBody>
                    <a:bodyPr/>
                    <a:lstStyle/>
                    <a:p>
                      <a:pPr algn="ctr"/>
                      <a:r>
                        <a:rPr lang="de-DE" sz="1400" dirty="0">
                          <a:solidFill>
                            <a:srgbClr val="101822"/>
                          </a:solidFill>
                        </a:rPr>
                        <a:t>12</a:t>
                      </a:r>
                    </a:p>
                  </a:txBody>
                  <a:tcPr/>
                </a:tc>
                <a:extLst>
                  <a:ext uri="{0D108BD9-81ED-4DB2-BD59-A6C34878D82A}">
                    <a16:rowId xmlns:a16="http://schemas.microsoft.com/office/drawing/2014/main" val="10008"/>
                  </a:ext>
                </a:extLst>
              </a:tr>
              <a:tr h="357913">
                <a:tc>
                  <a:txBody>
                    <a:bodyPr/>
                    <a:lstStyle/>
                    <a:p>
                      <a:pPr algn="ctr"/>
                      <a:r>
                        <a:rPr lang="de-DE" sz="1400" dirty="0">
                          <a:solidFill>
                            <a:srgbClr val="101822"/>
                          </a:solidFill>
                        </a:rPr>
                        <a:t>2017</a:t>
                      </a:r>
                    </a:p>
                  </a:txBody>
                  <a:tcPr/>
                </a:tc>
                <a:tc>
                  <a:txBody>
                    <a:bodyPr/>
                    <a:lstStyle/>
                    <a:p>
                      <a:pPr algn="ctr"/>
                      <a:r>
                        <a:rPr lang="de-DE" sz="1400" dirty="0">
                          <a:solidFill>
                            <a:srgbClr val="101822"/>
                          </a:solidFill>
                        </a:rPr>
                        <a:t>130</a:t>
                      </a:r>
                    </a:p>
                  </a:txBody>
                  <a:tcPr/>
                </a:tc>
                <a:tc>
                  <a:txBody>
                    <a:bodyPr/>
                    <a:lstStyle/>
                    <a:p>
                      <a:pPr algn="ctr"/>
                      <a:r>
                        <a:rPr lang="de-DE" sz="1400" dirty="0">
                          <a:solidFill>
                            <a:srgbClr val="101822"/>
                          </a:solidFill>
                        </a:rPr>
                        <a:t>116</a:t>
                      </a:r>
                    </a:p>
                  </a:txBody>
                  <a:tcPr/>
                </a:tc>
                <a:tc>
                  <a:txBody>
                    <a:bodyPr/>
                    <a:lstStyle/>
                    <a:p>
                      <a:pPr algn="ctr"/>
                      <a:r>
                        <a:rPr lang="de-DE" sz="1400" dirty="0">
                          <a:solidFill>
                            <a:srgbClr val="101822"/>
                          </a:solidFill>
                        </a:rPr>
                        <a:t>13</a:t>
                      </a:r>
                    </a:p>
                  </a:txBody>
                  <a:tcPr/>
                </a:tc>
                <a:tc>
                  <a:txBody>
                    <a:bodyPr/>
                    <a:lstStyle/>
                    <a:p>
                      <a:pPr algn="ctr"/>
                      <a:r>
                        <a:rPr lang="de-DE" sz="1400" dirty="0">
                          <a:solidFill>
                            <a:srgbClr val="101822"/>
                          </a:solidFill>
                        </a:rPr>
                        <a:t>551.684,39 €</a:t>
                      </a:r>
                    </a:p>
                  </a:txBody>
                  <a:tcPr/>
                </a:tc>
                <a:tc>
                  <a:txBody>
                    <a:bodyPr/>
                    <a:lstStyle/>
                    <a:p>
                      <a:pPr algn="ctr"/>
                      <a:r>
                        <a:rPr lang="de-DE" sz="1400" dirty="0">
                          <a:solidFill>
                            <a:srgbClr val="101822"/>
                          </a:solidFill>
                        </a:rPr>
                        <a:t>2 Monate</a:t>
                      </a:r>
                    </a:p>
                  </a:txBody>
                  <a:tcPr/>
                </a:tc>
                <a:tc>
                  <a:txBody>
                    <a:bodyPr/>
                    <a:lstStyle/>
                    <a:p>
                      <a:pPr algn="ctr"/>
                      <a:r>
                        <a:rPr lang="de-DE" sz="1400" dirty="0">
                          <a:solidFill>
                            <a:srgbClr val="101822"/>
                          </a:solidFill>
                        </a:rPr>
                        <a:t>9</a:t>
                      </a:r>
                    </a:p>
                  </a:txBody>
                  <a:tcPr/>
                </a:tc>
                <a:extLst>
                  <a:ext uri="{0D108BD9-81ED-4DB2-BD59-A6C34878D82A}">
                    <a16:rowId xmlns:a16="http://schemas.microsoft.com/office/drawing/2014/main" val="10009"/>
                  </a:ext>
                </a:extLst>
              </a:tr>
              <a:tr h="483724">
                <a:tc>
                  <a:txBody>
                    <a:bodyPr/>
                    <a:lstStyle/>
                    <a:p>
                      <a:pPr marL="0" algn="ctr" defTabSz="914400" rtl="0" eaLnBrk="1" latinLnBrk="0" hangingPunct="1"/>
                      <a:r>
                        <a:rPr lang="de-DE" sz="1400" kern="1200" dirty="0">
                          <a:solidFill>
                            <a:srgbClr val="101822"/>
                          </a:solidFill>
                          <a:latin typeface="+mn-lt"/>
                          <a:ea typeface="+mn-ea"/>
                          <a:cs typeface="+mn-cs"/>
                        </a:rPr>
                        <a:t>2018</a:t>
                      </a:r>
                    </a:p>
                  </a:txBody>
                  <a:tcPr/>
                </a:tc>
                <a:tc>
                  <a:txBody>
                    <a:bodyPr/>
                    <a:lstStyle/>
                    <a:p>
                      <a:pPr marL="0" algn="ctr" defTabSz="914400" rtl="0" eaLnBrk="1" latinLnBrk="0" hangingPunct="1"/>
                      <a:r>
                        <a:rPr lang="de-DE" sz="1400" kern="1200" dirty="0">
                          <a:solidFill>
                            <a:srgbClr val="101822"/>
                          </a:solidFill>
                          <a:latin typeface="+mn-lt"/>
                          <a:ea typeface="+mn-ea"/>
                          <a:cs typeface="+mn-cs"/>
                        </a:rPr>
                        <a:t>37</a:t>
                      </a:r>
                    </a:p>
                  </a:txBody>
                  <a:tcPr/>
                </a:tc>
                <a:tc>
                  <a:txBody>
                    <a:bodyPr/>
                    <a:lstStyle/>
                    <a:p>
                      <a:pPr marL="0" algn="ctr" defTabSz="914400" rtl="0" eaLnBrk="1" latinLnBrk="0" hangingPunct="1"/>
                      <a:r>
                        <a:rPr lang="de-DE" sz="1400" kern="1200" dirty="0">
                          <a:solidFill>
                            <a:srgbClr val="101822"/>
                          </a:solidFill>
                          <a:latin typeface="+mn-lt"/>
                          <a:ea typeface="+mn-ea"/>
                          <a:cs typeface="+mn-cs"/>
                        </a:rPr>
                        <a:t>32</a:t>
                      </a:r>
                    </a:p>
                  </a:txBody>
                  <a:tcPr/>
                </a:tc>
                <a:tc>
                  <a:txBody>
                    <a:bodyPr/>
                    <a:lstStyle/>
                    <a:p>
                      <a:pPr marL="0" algn="ctr" defTabSz="914400" rtl="0" eaLnBrk="1" latinLnBrk="0" hangingPunct="1"/>
                      <a:r>
                        <a:rPr lang="de-DE" sz="1400" kern="1200" dirty="0">
                          <a:solidFill>
                            <a:srgbClr val="101822"/>
                          </a:solidFill>
                          <a:latin typeface="+mn-lt"/>
                          <a:ea typeface="+mn-ea"/>
                          <a:cs typeface="+mn-cs"/>
                        </a:rPr>
                        <a:t>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400" kern="1200" dirty="0">
                          <a:solidFill>
                            <a:srgbClr val="101822"/>
                          </a:solidFill>
                          <a:latin typeface="+mn-lt"/>
                          <a:ea typeface="+mn-ea"/>
                          <a:cs typeface="+mn-cs"/>
                        </a:rPr>
                        <a:t>54.790,00 €</a:t>
                      </a:r>
                    </a:p>
                    <a:p>
                      <a:pPr marL="0" algn="ctr" defTabSz="914400" rtl="0" eaLnBrk="1" latinLnBrk="0" hangingPunct="1"/>
                      <a:endParaRPr lang="de-DE" sz="1400" kern="1200" dirty="0">
                        <a:solidFill>
                          <a:srgbClr val="101822"/>
                        </a:solidFill>
                        <a:latin typeface="+mn-lt"/>
                        <a:ea typeface="+mn-ea"/>
                        <a:cs typeface="+mn-cs"/>
                      </a:endParaRPr>
                    </a:p>
                  </a:txBody>
                  <a:tcPr/>
                </a:tc>
                <a:tc>
                  <a:txBody>
                    <a:bodyPr/>
                    <a:lstStyle/>
                    <a:p>
                      <a:pPr marL="0" algn="ctr" defTabSz="914400" rtl="0" eaLnBrk="1" latinLnBrk="0" hangingPunct="1"/>
                      <a:endParaRPr lang="de-DE" sz="1400" kern="1200" dirty="0">
                        <a:solidFill>
                          <a:srgbClr val="101822"/>
                        </a:solidFill>
                        <a:latin typeface="+mn-lt"/>
                        <a:ea typeface="+mn-ea"/>
                        <a:cs typeface="+mn-cs"/>
                      </a:endParaRPr>
                    </a:p>
                  </a:txBody>
                  <a:tcPr/>
                </a:tc>
                <a:tc>
                  <a:txBody>
                    <a:bodyPr/>
                    <a:lstStyle/>
                    <a:p>
                      <a:pPr algn="ctr"/>
                      <a:r>
                        <a:rPr lang="de-DE" sz="1400" dirty="0">
                          <a:solidFill>
                            <a:srgbClr val="101822"/>
                          </a:solidFill>
                        </a:rPr>
                        <a:t>17</a:t>
                      </a:r>
                    </a:p>
                  </a:txBody>
                  <a:tcPr/>
                </a:tc>
                <a:extLst>
                  <a:ext uri="{0D108BD9-81ED-4DB2-BD59-A6C34878D82A}">
                    <a16:rowId xmlns:a16="http://schemas.microsoft.com/office/drawing/2014/main" val="10010"/>
                  </a:ext>
                </a:extLst>
              </a:tr>
              <a:tr h="284543">
                <a:tc>
                  <a:txBody>
                    <a:bodyPr/>
                    <a:lstStyle/>
                    <a:p>
                      <a:pPr algn="ctr"/>
                      <a:r>
                        <a:rPr lang="de-DE" sz="1400" dirty="0">
                          <a:solidFill>
                            <a:srgbClr val="101822"/>
                          </a:solidFill>
                        </a:rPr>
                        <a:t>Gesamt</a:t>
                      </a:r>
                    </a:p>
                  </a:txBody>
                  <a:tcPr/>
                </a:tc>
                <a:tc>
                  <a:txBody>
                    <a:bodyPr/>
                    <a:lstStyle/>
                    <a:p>
                      <a:pPr algn="ctr"/>
                      <a:r>
                        <a:rPr lang="de-DE" sz="1400" dirty="0">
                          <a:solidFill>
                            <a:srgbClr val="101822"/>
                          </a:solidFill>
                        </a:rPr>
                        <a:t>956</a:t>
                      </a:r>
                    </a:p>
                  </a:txBody>
                  <a:tcPr/>
                </a:tc>
                <a:tc>
                  <a:txBody>
                    <a:bodyPr/>
                    <a:lstStyle/>
                    <a:p>
                      <a:pPr algn="ctr"/>
                      <a:r>
                        <a:rPr lang="de-DE" sz="1400" dirty="0">
                          <a:solidFill>
                            <a:srgbClr val="101822"/>
                          </a:solidFill>
                        </a:rPr>
                        <a:t>848</a:t>
                      </a:r>
                    </a:p>
                  </a:txBody>
                  <a:tcPr/>
                </a:tc>
                <a:tc>
                  <a:txBody>
                    <a:bodyPr/>
                    <a:lstStyle/>
                    <a:p>
                      <a:pPr algn="ctr"/>
                      <a:r>
                        <a:rPr lang="de-DE" sz="1400" dirty="0">
                          <a:solidFill>
                            <a:srgbClr val="101822"/>
                          </a:solidFill>
                        </a:rPr>
                        <a:t>82</a:t>
                      </a:r>
                    </a:p>
                  </a:txBody>
                  <a:tcPr/>
                </a:tc>
                <a:tc>
                  <a:txBody>
                    <a:bodyPr/>
                    <a:lstStyle/>
                    <a:p>
                      <a:pPr algn="ctr"/>
                      <a:r>
                        <a:rPr lang="de-DE" sz="1400" dirty="0">
                          <a:solidFill>
                            <a:srgbClr val="101822"/>
                          </a:solidFill>
                        </a:rPr>
                        <a:t>6.381.436,69 €</a:t>
                      </a:r>
                    </a:p>
                  </a:txBody>
                  <a:tcPr/>
                </a:tc>
                <a:tc>
                  <a:txBody>
                    <a:bodyPr/>
                    <a:lstStyle/>
                    <a:p>
                      <a:pPr algn="ctr"/>
                      <a:endParaRPr lang="de-DE" sz="1400" dirty="0">
                        <a:solidFill>
                          <a:srgbClr val="101822"/>
                        </a:solidFill>
                      </a:endParaRPr>
                    </a:p>
                  </a:txBody>
                  <a:tcPr/>
                </a:tc>
                <a:tc>
                  <a:txBody>
                    <a:bodyPr/>
                    <a:lstStyle/>
                    <a:p>
                      <a:pPr algn="ctr"/>
                      <a:r>
                        <a:rPr lang="de-DE" sz="1400" dirty="0">
                          <a:solidFill>
                            <a:srgbClr val="101822"/>
                          </a:solidFill>
                        </a:rPr>
                        <a:t>38</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0475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28.02.2018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8</a:t>
            </a:fld>
            <a:endParaRPr lang="de-DE"/>
          </a:p>
        </p:txBody>
      </p:sp>
      <p:sp>
        <p:nvSpPr>
          <p:cNvPr id="6" name="Rectangle 9"/>
          <p:cNvSpPr>
            <a:spLocks noGrp="1" noChangeArrowheads="1"/>
          </p:cNvSpPr>
          <p:nvPr>
            <p:ph type="title"/>
          </p:nvPr>
        </p:nvSpPr>
        <p:spPr>
          <a:xfrm>
            <a:off x="262009" y="526530"/>
            <a:ext cx="8248248" cy="1143835"/>
          </a:xfrm>
        </p:spPr>
        <p:txBody>
          <a:bodyPr/>
          <a:lstStyle/>
          <a:p>
            <a:pPr algn="ctr"/>
            <a:r>
              <a:rPr lang="de-DE" sz="3000" b="1" dirty="0">
                <a:solidFill>
                  <a:srgbClr val="151D29"/>
                </a:solidFill>
              </a:rPr>
              <a:t>Erläuterungen zur Statistik</a:t>
            </a:r>
            <a:br>
              <a:rPr lang="de-DE" sz="3000" b="1" dirty="0">
                <a:solidFill>
                  <a:srgbClr val="151D29"/>
                </a:solidFill>
              </a:rPr>
            </a:br>
            <a:br>
              <a:rPr lang="de-DE" sz="3000" dirty="0">
                <a:solidFill>
                  <a:srgbClr val="151D29"/>
                </a:solidFill>
              </a:rPr>
            </a:br>
            <a:br>
              <a:rPr lang="de-DE" sz="3000" dirty="0">
                <a:solidFill>
                  <a:srgbClr val="151D29"/>
                </a:solidFill>
              </a:rPr>
            </a:br>
            <a:endParaRPr lang="de-DE" sz="3000" b="1" dirty="0">
              <a:solidFill>
                <a:srgbClr val="151D29"/>
              </a:solidFill>
            </a:endParaRPr>
          </a:p>
        </p:txBody>
      </p:sp>
      <p:sp>
        <p:nvSpPr>
          <p:cNvPr id="4" name="Rechteck 3"/>
          <p:cNvSpPr/>
          <p:nvPr/>
        </p:nvSpPr>
        <p:spPr>
          <a:xfrm>
            <a:off x="343491" y="1335385"/>
            <a:ext cx="8640000" cy="4247317"/>
          </a:xfrm>
          <a:prstGeom prst="rect">
            <a:avLst/>
          </a:prstGeom>
        </p:spPr>
        <p:txBody>
          <a:bodyPr wrap="square">
            <a:spAutoFit/>
          </a:bodyPr>
          <a:lstStyle/>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a:p>
            <a:pPr marL="0" indent="0" eaLnBrk="1" hangingPunct="1">
              <a:buFontTx/>
              <a:buNone/>
            </a:pPr>
            <a:endParaRPr lang="de-DE" dirty="0">
              <a:solidFill>
                <a:srgbClr val="151D29"/>
              </a:solidFill>
            </a:endParaRPr>
          </a:p>
        </p:txBody>
      </p:sp>
      <p:sp>
        <p:nvSpPr>
          <p:cNvPr id="2" name="Fußzeilenplatzhalter 1"/>
          <p:cNvSpPr>
            <a:spLocks noGrp="1"/>
          </p:cNvSpPr>
          <p:nvPr>
            <p:ph type="ftr" sz="quarter" idx="15"/>
          </p:nvPr>
        </p:nvSpPr>
        <p:spPr/>
        <p:txBody>
          <a:bodyPr/>
          <a:lstStyle/>
          <a:p>
            <a:pPr>
              <a:defRPr/>
            </a:pPr>
            <a:r>
              <a:rPr lang="fr-FR"/>
              <a:t> Schlichtungsstelle Bergschaden  NRW </a:t>
            </a:r>
            <a:endParaRPr lang="de-DE" dirty="0"/>
          </a:p>
        </p:txBody>
      </p:sp>
      <p:sp>
        <p:nvSpPr>
          <p:cNvPr id="8" name="Textfeld 7"/>
          <p:cNvSpPr txBox="1"/>
          <p:nvPr/>
        </p:nvSpPr>
        <p:spPr>
          <a:xfrm>
            <a:off x="525101" y="1670365"/>
            <a:ext cx="8404069" cy="3247043"/>
          </a:xfrm>
          <a:prstGeom prst="rect">
            <a:avLst/>
          </a:prstGeom>
          <a:noFill/>
        </p:spPr>
        <p:txBody>
          <a:bodyPr wrap="square" rtlCol="0">
            <a:spAutoFit/>
          </a:bodyPr>
          <a:lstStyle/>
          <a:p>
            <a:pPr algn="ctr">
              <a:lnSpc>
                <a:spcPct val="150000"/>
              </a:lnSpc>
            </a:pPr>
            <a:r>
              <a:rPr lang="de-DE" b="1" dirty="0">
                <a:solidFill>
                  <a:srgbClr val="151D29"/>
                </a:solidFill>
              </a:rPr>
              <a:t>Aufgelaufene Zahlungen </a:t>
            </a:r>
          </a:p>
          <a:p>
            <a:pPr algn="just">
              <a:lnSpc>
                <a:spcPct val="150000"/>
              </a:lnSpc>
            </a:pPr>
            <a:endParaRPr lang="de-DE" b="1" u="sng" dirty="0">
              <a:solidFill>
                <a:srgbClr val="151D29"/>
              </a:solidFill>
            </a:endParaRPr>
          </a:p>
          <a:p>
            <a:pPr algn="just">
              <a:spcBef>
                <a:spcPts val="600"/>
              </a:spcBef>
              <a:spcAft>
                <a:spcPts val="600"/>
              </a:spcAft>
            </a:pPr>
            <a:r>
              <a:rPr lang="de-DE" dirty="0">
                <a:solidFill>
                  <a:srgbClr val="151D29"/>
                </a:solidFill>
              </a:rPr>
              <a:t>Die aufgelaufenen Zahlungen fassen ausschließlich das tatsächliche Vergleichsergebnis ohne Berücksichtigung des Antragseingangswertes bzw. der möglicherweise vor dem Schlichtungsverfahren verhandelten Schadenssummen zusammen. </a:t>
            </a:r>
          </a:p>
          <a:p>
            <a:pPr algn="just">
              <a:spcBef>
                <a:spcPts val="600"/>
              </a:spcBef>
              <a:spcAft>
                <a:spcPts val="600"/>
              </a:spcAft>
            </a:pPr>
            <a:endParaRPr lang="de-DE" dirty="0">
              <a:solidFill>
                <a:srgbClr val="151D29"/>
              </a:solidFill>
            </a:endParaRPr>
          </a:p>
          <a:p>
            <a:pPr algn="just">
              <a:spcBef>
                <a:spcPts val="600"/>
              </a:spcBef>
              <a:spcAft>
                <a:spcPts val="600"/>
              </a:spcAft>
            </a:pPr>
            <a:r>
              <a:rPr lang="de-DE" dirty="0">
                <a:solidFill>
                  <a:srgbClr val="151D29"/>
                </a:solidFill>
              </a:rPr>
              <a:t>Eine Differenzbetrachtung hierzu ist aus Sicht der Schlichtungsstelle nicht möglich. </a:t>
            </a:r>
          </a:p>
        </p:txBody>
      </p:sp>
    </p:spTree>
    <p:extLst>
      <p:ext uri="{BB962C8B-B14F-4D97-AF65-F5344CB8AC3E}">
        <p14:creationId xmlns:p14="http://schemas.microsoft.com/office/powerpoint/2010/main" val="166363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4"/>
          </p:nvPr>
        </p:nvSpPr>
        <p:spPr/>
        <p:txBody>
          <a:bodyPr/>
          <a:lstStyle/>
          <a:p>
            <a:pPr>
              <a:defRPr/>
            </a:pPr>
            <a:r>
              <a:rPr lang="de-DE" dirty="0"/>
              <a:t>Stand 28.02.2018</a:t>
            </a:r>
          </a:p>
        </p:txBody>
      </p:sp>
      <p:sp>
        <p:nvSpPr>
          <p:cNvPr id="5" name="Foliennummernplatzhalter 4"/>
          <p:cNvSpPr>
            <a:spLocks noGrp="1"/>
          </p:cNvSpPr>
          <p:nvPr>
            <p:ph type="sldNum" sz="quarter" idx="16"/>
          </p:nvPr>
        </p:nvSpPr>
        <p:spPr/>
        <p:txBody>
          <a:bodyPr/>
          <a:lstStyle/>
          <a:p>
            <a:pPr>
              <a:defRPr/>
            </a:pPr>
            <a:fld id="{10184E05-C22D-E44F-90FE-D2F1C12E15D2}" type="slidenum">
              <a:rPr lang="de-DE" smtClean="0"/>
              <a:pPr>
                <a:defRPr/>
              </a:pPr>
              <a:t>9</a:t>
            </a:fld>
            <a:endParaRPr lang="de-DE"/>
          </a:p>
        </p:txBody>
      </p:sp>
      <p:sp>
        <p:nvSpPr>
          <p:cNvPr id="6" name="Rectangle 9"/>
          <p:cNvSpPr>
            <a:spLocks noGrp="1" noChangeArrowheads="1"/>
          </p:cNvSpPr>
          <p:nvPr>
            <p:ph type="title"/>
          </p:nvPr>
        </p:nvSpPr>
        <p:spPr>
          <a:xfrm>
            <a:off x="262009" y="526531"/>
            <a:ext cx="8640000" cy="1169987"/>
          </a:xfrm>
        </p:spPr>
        <p:txBody>
          <a:bodyPr/>
          <a:lstStyle/>
          <a:p>
            <a:pPr algn="ctr" eaLnBrk="1" hangingPunct="1"/>
            <a:r>
              <a:rPr lang="de-DE" sz="3000" b="1" dirty="0">
                <a:solidFill>
                  <a:srgbClr val="151D29"/>
                </a:solidFill>
              </a:rPr>
              <a:t>Fälle sonstiger Erledigung</a:t>
            </a:r>
          </a:p>
        </p:txBody>
      </p:sp>
      <p:sp>
        <p:nvSpPr>
          <p:cNvPr id="4" name="Rechteck 3"/>
          <p:cNvSpPr/>
          <p:nvPr/>
        </p:nvSpPr>
        <p:spPr>
          <a:xfrm>
            <a:off x="343491" y="1335385"/>
            <a:ext cx="8640000" cy="4247317"/>
          </a:xfrm>
          <a:prstGeom prst="rect">
            <a:avLst/>
          </a:prstGeom>
        </p:spPr>
        <p:txBody>
          <a:bodyPr wrap="square">
            <a:spAutoFit/>
          </a:bodyPr>
          <a:lstStyle/>
          <a:p>
            <a:pPr marL="0" indent="0" eaLnBrk="1" hangingPunct="1">
              <a:buFontTx/>
              <a:buNone/>
            </a:pPr>
            <a:r>
              <a:rPr lang="de-DE" dirty="0">
                <a:solidFill>
                  <a:srgbClr val="101822"/>
                </a:solidFill>
              </a:rPr>
              <a:t>Die Fälle sonstiger Erledigung beschreiben folgende Verfahrenskonstellationen: </a:t>
            </a:r>
          </a:p>
          <a:p>
            <a:pPr marL="0" indent="0" eaLnBrk="1" hangingPunct="1">
              <a:buFontTx/>
              <a:buNone/>
            </a:pPr>
            <a:endParaRPr lang="de-DE" dirty="0">
              <a:solidFill>
                <a:srgbClr val="101822"/>
              </a:solidFill>
            </a:endParaRPr>
          </a:p>
          <a:p>
            <a:pPr marL="0" indent="0" algn="just" eaLnBrk="1" hangingPunct="1">
              <a:buFontTx/>
              <a:buAutoNum type="arabicPeriod"/>
            </a:pPr>
            <a:r>
              <a:rPr lang="de-DE" b="1" dirty="0">
                <a:solidFill>
                  <a:srgbClr val="101822"/>
                </a:solidFill>
              </a:rPr>
              <a:t> Antragsrücknahme aus tatsächlichen Gründen </a:t>
            </a:r>
          </a:p>
          <a:p>
            <a:pPr marL="0" indent="0" algn="just" eaLnBrk="1" hangingPunct="1">
              <a:buFontTx/>
              <a:buNone/>
            </a:pPr>
            <a:r>
              <a:rPr lang="de-DE" dirty="0">
                <a:solidFill>
                  <a:srgbClr val="101822"/>
                </a:solidFill>
              </a:rPr>
              <a:t>Nach Behandlung und Unterrichtung durch die Schlichtungskommission bzgl. der Erfolglosigkeit des Schlichtungsantrages, z. B. keine  bergbaubedingte Schäden feststellbar, sondern reine nicht durch den Bergbau bedingte Bauschäden am Objekt, Folge: Antragsrücknahme</a:t>
            </a:r>
          </a:p>
          <a:p>
            <a:pPr marL="0" indent="0" algn="just" eaLnBrk="1" hangingPunct="1">
              <a:buFontTx/>
              <a:buNone/>
            </a:pPr>
            <a:endParaRPr lang="de-DE" dirty="0">
              <a:solidFill>
                <a:srgbClr val="101822"/>
              </a:solidFill>
            </a:endParaRPr>
          </a:p>
          <a:p>
            <a:pPr marL="0" indent="0" algn="just" eaLnBrk="1" hangingPunct="1">
              <a:buFontTx/>
              <a:buNone/>
            </a:pPr>
            <a:r>
              <a:rPr lang="de-DE" b="1" dirty="0">
                <a:solidFill>
                  <a:srgbClr val="101822"/>
                </a:solidFill>
              </a:rPr>
              <a:t>2. Antragsrücknahme aus rechtlichen Gründen, z. B. Verjährung</a:t>
            </a:r>
          </a:p>
          <a:p>
            <a:pPr marL="0" indent="0" algn="just" eaLnBrk="1" hangingPunct="1">
              <a:buFontTx/>
              <a:buNone/>
            </a:pPr>
            <a:r>
              <a:rPr lang="de-DE" dirty="0">
                <a:solidFill>
                  <a:srgbClr val="101822"/>
                </a:solidFill>
              </a:rPr>
              <a:t>In entsprechender Behandlung zu Ziff. 1 Hinweis auf z. B. die Verjährungsproblematik, Folge: Antragsrücknahme</a:t>
            </a:r>
          </a:p>
          <a:p>
            <a:pPr marL="0" indent="0" algn="just" eaLnBrk="1" hangingPunct="1">
              <a:buFontTx/>
              <a:buNone/>
            </a:pPr>
            <a:endParaRPr lang="de-DE" dirty="0">
              <a:solidFill>
                <a:srgbClr val="101822"/>
              </a:solidFill>
            </a:endParaRPr>
          </a:p>
          <a:p>
            <a:pPr marL="0" indent="0" algn="just" eaLnBrk="1" hangingPunct="1">
              <a:buFontTx/>
              <a:buNone/>
            </a:pPr>
            <a:r>
              <a:rPr lang="de-DE" b="1" dirty="0">
                <a:solidFill>
                  <a:srgbClr val="101822"/>
                </a:solidFill>
              </a:rPr>
              <a:t>3.</a:t>
            </a:r>
            <a:r>
              <a:rPr lang="de-DE" dirty="0">
                <a:solidFill>
                  <a:srgbClr val="101822"/>
                </a:solidFill>
              </a:rPr>
              <a:t> </a:t>
            </a:r>
            <a:r>
              <a:rPr lang="de-DE" b="1" dirty="0">
                <a:solidFill>
                  <a:srgbClr val="101822"/>
                </a:solidFill>
              </a:rPr>
              <a:t>Kontrollmessungen</a:t>
            </a:r>
            <a:r>
              <a:rPr lang="de-DE" dirty="0">
                <a:solidFill>
                  <a:srgbClr val="101822"/>
                </a:solidFill>
              </a:rPr>
              <a:t> zur Verifikation von Gebäudeveränderungen im Sinne eines Einzelfall-Monitorings. Diese Verfahren werden in ein bis zwei Jahren im Rahmen der Wiedervorlage zu einer erneuten Behandlung aufgerufen</a:t>
            </a:r>
            <a:r>
              <a:rPr lang="de-DE" dirty="0">
                <a:solidFill>
                  <a:srgbClr val="151D29"/>
                </a:solidFill>
              </a:rPr>
              <a:t>. </a:t>
            </a:r>
          </a:p>
        </p:txBody>
      </p:sp>
      <p:sp>
        <p:nvSpPr>
          <p:cNvPr id="2" name="Fußzeilenplatzhalter 1"/>
          <p:cNvSpPr>
            <a:spLocks noGrp="1"/>
          </p:cNvSpPr>
          <p:nvPr>
            <p:ph type="ftr" sz="quarter" idx="15"/>
          </p:nvPr>
        </p:nvSpPr>
        <p:spPr>
          <a:xfrm>
            <a:off x="3902216" y="6391556"/>
            <a:ext cx="3587750" cy="190342"/>
          </a:xfrm>
        </p:spPr>
        <p:txBody>
          <a:bodyPr/>
          <a:lstStyle/>
          <a:p>
            <a:pPr>
              <a:defRPr/>
            </a:pPr>
            <a:r>
              <a:rPr lang="fr-FR" dirty="0"/>
              <a:t> </a:t>
            </a:r>
            <a:r>
              <a:rPr lang="fr-FR" dirty="0" err="1"/>
              <a:t>Schlichtungsstelle</a:t>
            </a:r>
            <a:r>
              <a:rPr lang="fr-FR" dirty="0"/>
              <a:t> </a:t>
            </a:r>
            <a:r>
              <a:rPr lang="fr-FR" dirty="0" err="1"/>
              <a:t>Bergschaden</a:t>
            </a:r>
            <a:r>
              <a:rPr lang="fr-FR" dirty="0"/>
              <a:t>  NRW </a:t>
            </a:r>
            <a:endParaRPr lang="de-DE" dirty="0"/>
          </a:p>
        </p:txBody>
      </p:sp>
    </p:spTree>
    <p:extLst>
      <p:ext uri="{BB962C8B-B14F-4D97-AF65-F5344CB8AC3E}">
        <p14:creationId xmlns:p14="http://schemas.microsoft.com/office/powerpoint/2010/main" val="20314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VR_pptVorlage">
  <a:themeElements>
    <a:clrScheme name="Benutzerdefiniert 2">
      <a:dk1>
        <a:srgbClr val="404040"/>
      </a:dk1>
      <a:lt1>
        <a:sysClr val="window" lastClr="FFFFFF"/>
      </a:lt1>
      <a:dk2>
        <a:srgbClr val="808080"/>
      </a:dk2>
      <a:lt2>
        <a:srgbClr val="BFBFBF"/>
      </a:lt2>
      <a:accent1>
        <a:srgbClr val="156566"/>
      </a:accent1>
      <a:accent2>
        <a:srgbClr val="156566"/>
      </a:accent2>
      <a:accent3>
        <a:srgbClr val="00CC33"/>
      </a:accent3>
      <a:accent4>
        <a:srgbClr val="CCCC33"/>
      </a:accent4>
      <a:accent5>
        <a:srgbClr val="4BACC6"/>
      </a:accent5>
      <a:accent6>
        <a:srgbClr val="F79646"/>
      </a:accent6>
      <a:hlink>
        <a:srgbClr val="0000FF"/>
      </a:hlink>
      <a:folHlink>
        <a:srgbClr val="800080"/>
      </a:folHlink>
    </a:clrScheme>
    <a:fontScheme name="Office Klassisch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pek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RVR_pptVorlage2</Template>
  <TotalTime>0</TotalTime>
  <Words>1138</Words>
  <Application>Microsoft Office PowerPoint</Application>
  <PresentationFormat>Bildschirmpräsentation (4:3)</PresentationFormat>
  <Paragraphs>346</Paragraphs>
  <Slides>13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Wingdings</vt:lpstr>
      <vt:lpstr>ヒラギノ角ゴ Pro W3</vt:lpstr>
      <vt:lpstr>RVR_pptVorlage</vt:lpstr>
      <vt:lpstr>Informationsveranstaltung in Haltern am See / Lippramsdorf  am 30. August 2018</vt:lpstr>
      <vt:lpstr>PowerPoint-Präsentation</vt:lpstr>
      <vt:lpstr>PowerPoint-Präsentation</vt:lpstr>
      <vt:lpstr>PowerPoint-Präsentation</vt:lpstr>
      <vt:lpstr>PowerPoint-Präsentation</vt:lpstr>
      <vt:lpstr>PowerPoint-Präsentation</vt:lpstr>
      <vt:lpstr>PowerPoint-Präsentation</vt:lpstr>
      <vt:lpstr>Erläuterungen zur Statistik   </vt:lpstr>
      <vt:lpstr>Fälle sonstiger Erledigung</vt:lpstr>
      <vt:lpstr>Verfahrensbewertung</vt:lpstr>
      <vt:lpstr>Verfahrensbewertung</vt:lpstr>
      <vt:lpstr>Verfahrensbewertung</vt:lpstr>
      <vt:lpstr>PowerPoint-Präsentation</vt:lpstr>
    </vt:vector>
  </TitlesOfParts>
  <Company>Regionalverband Ruhr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Sitzung des Unterausschusses „Bergbausicherheit“  am 02. März 2018 im Landtag NRW in Düsseldorf</dc:title>
  <dc:creator>Koop, Christiane</dc:creator>
  <cp:lastModifiedBy>Thorsten Schneider</cp:lastModifiedBy>
  <cp:revision>42</cp:revision>
  <cp:lastPrinted>2018-08-23T10:46:00Z</cp:lastPrinted>
  <dcterms:created xsi:type="dcterms:W3CDTF">2018-02-05T13:19:59Z</dcterms:created>
  <dcterms:modified xsi:type="dcterms:W3CDTF">2018-09-06T17:54:05Z</dcterms:modified>
</cp:coreProperties>
</file>